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">
          <p15:clr>
            <a:srgbClr val="A4A3A4"/>
          </p15:clr>
        </p15:guide>
        <p15:guide id="2" orient="horz" pos="3801">
          <p15:clr>
            <a:srgbClr val="A4A3A4"/>
          </p15:clr>
        </p15:guide>
        <p15:guide id="3" orient="horz" pos="950">
          <p15:clr>
            <a:srgbClr val="A4A3A4"/>
          </p15:clr>
        </p15:guide>
        <p15:guide id="4" pos="5328">
          <p15:clr>
            <a:srgbClr val="A4A3A4"/>
          </p15:clr>
        </p15:guide>
        <p15:guide id="5" pos="2937">
          <p15:clr>
            <a:srgbClr val="A4A3A4"/>
          </p15:clr>
        </p15:guide>
        <p15:guide id="6" pos="432">
          <p15:clr>
            <a:srgbClr val="A4A3A4"/>
          </p15:clr>
        </p15:guide>
        <p15:guide id="7" pos="28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C5780E6-A8F4-46B0-B82D-9E7F56C639EF}">
  <a:tblStyle styleId="{1C5780E6-A8F4-46B0-B82D-9E7F56C639EF}" styleName="Novartis Table">
    <a:wholeTbl>
      <a:tcTxStyle>
        <a:fontRef idx="minor"/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>
              <a:solidFill>
                <a:srgbClr val="646464"/>
              </a:solidFill>
            </a:ln>
          </a:top>
          <a:bottom>
            <a:ln w="6350">
              <a:solidFill>
                <a:srgbClr val="646464"/>
              </a:solidFill>
            </a:ln>
          </a:bottom>
          <a:insideH>
            <a:ln w="6350">
              <a:solidFill>
                <a:srgbClr val="64646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  <a:fill>
          <a:noFill/>
        </a:fill>
      </a:tcStyle>
    </a:band2H>
    <a:band1V>
      <a:tcStyle>
        <a:tcBdr/>
        <a:fill>
          <a:noFill/>
        </a:fill>
      </a:tcStyle>
    </a:band1V>
    <a:band2V>
      <a:tcStyle>
        <a:tcBdr/>
        <a:fill>
          <a:noFill/>
        </a:fill>
      </a:tcStyle>
    </a:band2V>
    <a:lastCol>
      <a:tcTxStyle b="on">
        <a:fontRef idx="minor"/>
        <a:srgbClr val="000000"/>
      </a:tcTxStyle>
      <a:tcStyle>
        <a:tcBdr/>
      </a:tcStyle>
    </a:lastCol>
    <a:firstCol>
      <a:tcTxStyle b="on">
        <a:fontRef idx="minor"/>
        <a:srgbClr val="000000"/>
      </a:tcTxStyle>
      <a:tcStyle>
        <a:tcBdr/>
      </a:tcStyle>
    </a:firstCol>
    <a:lastRow>
      <a:tcTxStyle b="on">
        <a:fontRef idx="minor"/>
        <a:srgbClr val="000000"/>
      </a:tcTxStyle>
      <a:tcStyle>
        <a:tcBdr>
          <a:top>
            <a:ln w="19050">
              <a:solidFill>
                <a:srgbClr val="000000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/>
        <a:srgbClr val="0460A9"/>
      </a:tcTxStyle>
      <a:tcStyle>
        <a:tcBdr>
          <a:top>
            <a:ln>
              <a:noFill/>
            </a:ln>
          </a:top>
          <a:bottom>
            <a:ln w="19050">
              <a:solidFill>
                <a:srgbClr val="0460A9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60"/>
  </p:normalViewPr>
  <p:slideViewPr>
    <p:cSldViewPr showGuides="1">
      <p:cViewPr>
        <p:scale>
          <a:sx n="118" d="100"/>
          <a:sy n="118" d="100"/>
        </p:scale>
        <p:origin x="-1482" y="-24"/>
      </p:cViewPr>
      <p:guideLst>
        <p:guide orient="horz" pos="288"/>
        <p:guide orient="horz" pos="3801"/>
        <p:guide orient="horz" pos="950"/>
        <p:guide pos="5328"/>
        <p:guide pos="2937"/>
        <p:guide pos="432"/>
        <p:guide pos="28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7" d="100"/>
          <a:sy n="107" d="100"/>
        </p:scale>
        <p:origin x="-520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B60FF-ACF0-5A4A-9C79-4881E6B16567}" type="datetimeFigureOut">
              <a:rPr lang="en-US" smtClean="0">
                <a:latin typeface="Arial"/>
              </a:rPr>
              <a:pPr/>
              <a:t>6/14/2018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A786-EB35-BA4C-A7F7-24740D3067F1}" type="slidenum">
              <a:rPr lang="en-US" smtClean="0">
                <a:latin typeface="Arial"/>
              </a:rPr>
              <a:pPr/>
              <a:t>‹Nº›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947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0C4595FF-6E7F-4C41-B8DF-4AE76FC1F075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5A6330BE-D91A-D240-B266-E5D5F99B4CC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6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330BE-D91A-D240-B266-E5D5F99B4CC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5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85800" y="457200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 typeface="Arial" pitchFamily="34" charset="0"/>
              <a:buNone/>
              <a:tabLst>
                <a:tab pos="3998913" algn="r"/>
                <a:tab pos="8229600" algn="r"/>
              </a:tabLst>
              <a:defRPr sz="1200"/>
            </a:lvl1pPr>
          </a:lstStyle>
          <a:p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58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Business Unit/Franchise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8" name="Straight Connector 7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1148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</p:spTree>
    <p:extLst>
      <p:ext uri="{BB962C8B-B14F-4D97-AF65-F5344CB8AC3E}">
        <p14:creationId xmlns:p14="http://schemas.microsoft.com/office/powerpoint/2010/main" val="81862609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1510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76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425467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00980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1965959" y="4389120"/>
            <a:ext cx="6492241" cy="9601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/>
              <a:t>Thank</a:t>
            </a:r>
            <a:r>
              <a:rPr lang="en-US" baseline="0" dirty="0"/>
              <a:t> you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4" name="Straight Connector 13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186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1965959" y="2331720"/>
            <a:ext cx="6492241" cy="228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/>
              <a:t>Thank</a:t>
            </a:r>
            <a:r>
              <a:rPr lang="en-US" baseline="0" dirty="0"/>
              <a:t> you</a:t>
            </a:r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9" name="Straight Connector 18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637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Business Unit/Franchise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22" name="Straight Connector 21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1133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2438" indent="-452438">
              <a:buSzPct val="100000"/>
              <a:buFont typeface="+mj-lt"/>
              <a:buAutoNum type="arabicPeriod"/>
              <a:defRPr/>
            </a:lvl1pPr>
            <a:lvl2pPr marL="684213" indent="-231775">
              <a:defRPr/>
            </a:lvl2pPr>
            <a:lvl3pPr marL="914400" indent="-230188">
              <a:defRPr/>
            </a:lvl3pPr>
            <a:lvl4pPr marL="1146175" indent="-231775">
              <a:defRPr/>
            </a:lvl4pPr>
            <a:lvl5pPr marL="1368425" indent="-22225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307594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836720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697573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466344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</p:spTree>
    <p:extLst>
      <p:ext uri="{BB962C8B-B14F-4D97-AF65-F5344CB8AC3E}">
        <p14:creationId xmlns:p14="http://schemas.microsoft.com/office/powerpoint/2010/main" val="73834281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777240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2057400"/>
            <a:ext cx="777240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</p:spTree>
    <p:extLst>
      <p:ext uri="{BB962C8B-B14F-4D97-AF65-F5344CB8AC3E}">
        <p14:creationId xmlns:p14="http://schemas.microsoft.com/office/powerpoint/2010/main" val="266208770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68580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466344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</p:spTree>
    <p:extLst>
      <p:ext uri="{BB962C8B-B14F-4D97-AF65-F5344CB8AC3E}">
        <p14:creationId xmlns:p14="http://schemas.microsoft.com/office/powerpoint/2010/main" val="362364525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3756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98932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caption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Optional picture title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22" hasCustomPrompt="1"/>
          </p:nvPr>
        </p:nvSpPr>
        <p:spPr>
          <a:xfrm>
            <a:off x="68580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23" hasCustomPrompt="1"/>
          </p:nvPr>
        </p:nvSpPr>
        <p:spPr>
          <a:xfrm>
            <a:off x="333756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24" hasCustomPrompt="1"/>
          </p:nvPr>
        </p:nvSpPr>
        <p:spPr>
          <a:xfrm>
            <a:off x="598932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picture. Get approved pictures at http://</a:t>
            </a:r>
            <a:r>
              <a:rPr lang="en-US" dirty="0" err="1"/>
              <a:t>www.novartisbrandlab.com</a:t>
            </a:r>
            <a:r>
              <a:rPr lang="en-US" dirty="0"/>
              <a:t>/resources/library</a:t>
            </a:r>
          </a:p>
        </p:txBody>
      </p:sp>
    </p:spTree>
    <p:extLst>
      <p:ext uri="{BB962C8B-B14F-4D97-AF65-F5344CB8AC3E}">
        <p14:creationId xmlns:p14="http://schemas.microsoft.com/office/powerpoint/2010/main" val="119340729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08760"/>
            <a:ext cx="7772400" cy="4526280"/>
          </a:xfrm>
          <a:prstGeom prst="rect">
            <a:avLst/>
          </a:prstGeom>
        </p:spPr>
        <p:txBody>
          <a:bodyPr vert="horz" lIns="0" tIns="0" rIns="0" bIns="0" spcCol="1828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85800" y="6350635"/>
            <a:ext cx="5943600" cy="228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rgbClr val="0460A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smtClean="0">
                <a:solidFill>
                  <a:schemeClr val="accent1"/>
                </a:solidFill>
              </a:rPr>
              <a:t>Sandoz</a:t>
            </a:r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12" name="Straight Connector 11"/>
            <p:cNvCxnSpPr/>
            <p:nvPr userDrawn="1"/>
          </p:nvCxnSpPr>
          <p:spPr>
            <a:xfrm flipV="1">
              <a:off x="6858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6858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44805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44805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466344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466344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918972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918972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-13716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918972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13716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5800" y="6629400"/>
            <a:ext cx="228600" cy="228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>
              <a:defRPr lang="en-US" sz="700" smtClean="0">
                <a:solidFill>
                  <a:srgbClr val="7F7F7F"/>
                </a:solidFill>
              </a:defRPr>
            </a:lvl1pPr>
          </a:lstStyle>
          <a:p>
            <a:fld id="{47547CF9-5B10-D24F-A8D7-45A9778164F7}" type="slidenum">
              <a:rPr lang="uk-UA" smtClean="0"/>
              <a:pPr/>
              <a:t>‹Nº›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629400"/>
            <a:ext cx="5715000" cy="2286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lvl1pPr>
              <a:defRPr lang="en-US" sz="700" dirty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Business Use Only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0" y="6370767"/>
            <a:ext cx="1463040" cy="17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2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2" r:id="rId3"/>
    <p:sldLayoutId id="2147483650" r:id="rId4"/>
    <p:sldLayoutId id="214748365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51" r:id="rId11"/>
    <p:sldLayoutId id="2147483673" r:id="rId12"/>
    <p:sldLayoutId id="2147483670" r:id="rId13"/>
    <p:sldLayoutId id="2147483671" r:id="rId14"/>
    <p:sldLayoutId id="2147483669" r:id="rId15"/>
    <p:sldLayoutId id="2147483668" r:id="rId16"/>
  </p:sldLayoutIdLst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ClrTx/>
        <a:buSzPct val="120000"/>
        <a:buFont typeface="Arial" pitchFamily="34" charset="0"/>
        <a:buChar char="•"/>
        <a:tabLst>
          <a:tab pos="3998913" algn="r"/>
          <a:tab pos="8229600" algn="r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116632"/>
            <a:ext cx="6854512" cy="1700808"/>
          </a:xfrm>
        </p:spPr>
        <p:txBody>
          <a:bodyPr/>
          <a:lstStyle/>
          <a:p>
            <a:pPr algn="ctr"/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>
                <a:solidFill>
                  <a:schemeClr val="accent1"/>
                </a:solidFill>
              </a:rPr>
              <a:t/>
            </a:r>
            <a:br>
              <a:rPr lang="es-AR" sz="2000" dirty="0" smtClean="0">
                <a:solidFill>
                  <a:schemeClr val="accent1"/>
                </a:solidFill>
              </a:rPr>
            </a:br>
            <a:r>
              <a:rPr lang="es-AR" sz="2000" dirty="0" err="1" smtClean="0">
                <a:solidFill>
                  <a:schemeClr val="accent1"/>
                </a:solidFill>
              </a:rPr>
              <a:t>Save</a:t>
            </a:r>
            <a:r>
              <a:rPr lang="es-AR" sz="2000" dirty="0" smtClean="0">
                <a:solidFill>
                  <a:schemeClr val="accent1"/>
                </a:solidFill>
              </a:rPr>
              <a:t> </a:t>
            </a:r>
            <a:r>
              <a:rPr lang="es-AR" sz="2000" dirty="0" err="1" smtClean="0">
                <a:solidFill>
                  <a:schemeClr val="accent1"/>
                </a:solidFill>
              </a:rPr>
              <a:t>the</a:t>
            </a:r>
            <a:r>
              <a:rPr lang="es-AR" sz="2000" dirty="0" smtClean="0">
                <a:solidFill>
                  <a:schemeClr val="accent1"/>
                </a:solidFill>
              </a:rPr>
              <a:t> Date </a:t>
            </a: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sz="2000" u="sng" dirty="0" smtClean="0">
                <a:latin typeface="Berlin Sans FB Demi" panose="020E0802020502020306" pitchFamily="34" charset="0"/>
              </a:rPr>
              <a:t>Novedades en Trasplante de </a:t>
            </a:r>
            <a:r>
              <a:rPr lang="es-AR" sz="2000" u="sng" dirty="0" err="1" smtClean="0">
                <a:latin typeface="Berlin Sans FB Demi" panose="020E0802020502020306" pitchFamily="34" charset="0"/>
              </a:rPr>
              <a:t>Organos</a:t>
            </a:r>
            <a:r>
              <a:rPr lang="es-AR" sz="2000" u="sng" dirty="0" smtClean="0">
                <a:latin typeface="Berlin Sans FB Demi" panose="020E0802020502020306" pitchFamily="34" charset="0"/>
              </a:rPr>
              <a:t> </a:t>
            </a:r>
            <a:r>
              <a:rPr lang="es-AR" sz="2000" u="sng" dirty="0" err="1" smtClean="0">
                <a:latin typeface="Berlin Sans FB Demi" panose="020E0802020502020306" pitchFamily="34" charset="0"/>
              </a:rPr>
              <a:t>Intratorácicos</a:t>
            </a:r>
            <a:r>
              <a:rPr lang="es-AR" sz="2000" u="sng" dirty="0" smtClean="0">
                <a:latin typeface="Berlin Sans FB Demi" panose="020E0802020502020306" pitchFamily="34" charset="0"/>
              </a:rPr>
              <a:t> </a:t>
            </a:r>
            <a:br>
              <a:rPr lang="es-AR" sz="2000" u="sng" dirty="0" smtClean="0">
                <a:latin typeface="Berlin Sans FB Demi" panose="020E0802020502020306" pitchFamily="34" charset="0"/>
              </a:rPr>
            </a:br>
            <a:r>
              <a:rPr lang="es-AR" sz="2000" dirty="0" smtClean="0">
                <a:latin typeface="Berlin Sans FB Demi" panose="020E0802020502020306" pitchFamily="34" charset="0"/>
              </a:rPr>
              <a:t/>
            </a:r>
            <a:br>
              <a:rPr lang="es-AR" sz="2000" dirty="0" smtClean="0">
                <a:latin typeface="Berlin Sans FB Demi" panose="020E0802020502020306" pitchFamily="34" charset="0"/>
              </a:rPr>
            </a:br>
            <a:r>
              <a:rPr lang="es-AR" sz="2000" dirty="0" err="1" smtClean="0">
                <a:latin typeface="Berlin Sans FB Demi" panose="020E0802020502020306" pitchFamily="34" charset="0"/>
              </a:rPr>
              <a:t>Dra</a:t>
            </a:r>
            <a:r>
              <a:rPr lang="es-AR" sz="2000" dirty="0" smtClean="0">
                <a:latin typeface="Berlin Sans FB Demi" panose="020E0802020502020306" pitchFamily="34" charset="0"/>
              </a:rPr>
              <a:t> Avellana y </a:t>
            </a:r>
            <a:r>
              <a:rPr lang="es-AR" sz="2000" dirty="0" err="1" smtClean="0">
                <a:latin typeface="Berlin Sans FB Demi" panose="020E0802020502020306" pitchFamily="34" charset="0"/>
              </a:rPr>
              <a:t>Dr</a:t>
            </a:r>
            <a:r>
              <a:rPr lang="es-AR" sz="2000" dirty="0" smtClean="0">
                <a:latin typeface="Berlin Sans FB Demi" panose="020E0802020502020306" pitchFamily="34" charset="0"/>
              </a:rPr>
              <a:t> Parrilla</a:t>
            </a:r>
            <a:endParaRPr lang="en-US" sz="2000" dirty="0">
              <a:latin typeface="Berlin Sans FB Demi" panose="020E0802020502020306" pitchFamily="34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1763688" y="2276872"/>
            <a:ext cx="6998528" cy="4320480"/>
          </a:xfrm>
          <a:prstGeom prst="rect">
            <a:avLst/>
          </a:prstGeom>
        </p:spPr>
        <p:txBody>
          <a:bodyPr vert="horz" lIns="0" tIns="0" rIns="0" bIns="0" spcCol="18288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Tx/>
              <a:buSzPct val="120000"/>
              <a:buFont typeface="Arial" pitchFamily="34" charset="0"/>
              <a:buNone/>
              <a:tabLst>
                <a:tab pos="3998913" algn="r"/>
                <a:tab pos="8229600" algn="r"/>
              </a:tabLst>
              <a:defRPr sz="1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dirty="0" smtClean="0">
                <a:solidFill>
                  <a:schemeClr val="accent1"/>
                </a:solidFill>
                <a:latin typeface="Berlin Sans FB Demi" panose="020E0802020502020306" pitchFamily="34" charset="0"/>
              </a:rPr>
              <a:t>Fecha: </a:t>
            </a:r>
            <a:r>
              <a:rPr lang="es-AR" dirty="0" smtClean="0">
                <a:latin typeface="Berlin Sans FB Demi" panose="020E0802020502020306" pitchFamily="34" charset="0"/>
              </a:rPr>
              <a:t>19 de junio 2018</a:t>
            </a:r>
            <a:r>
              <a:rPr lang="es-AR" b="0" dirty="0" smtClean="0">
                <a:latin typeface="Berlin Sans FB Demi" panose="020E0802020502020306" pitchFamily="34" charset="0"/>
              </a:rPr>
              <a:t>	</a:t>
            </a:r>
            <a:r>
              <a:rPr lang="es-AR" dirty="0" smtClean="0">
                <a:solidFill>
                  <a:schemeClr val="accent1"/>
                </a:solidFill>
                <a:latin typeface="Berlin Sans FB Demi" panose="020E0802020502020306" pitchFamily="34" charset="0"/>
              </a:rPr>
              <a:t>De</a:t>
            </a:r>
            <a:r>
              <a:rPr lang="es-AR" b="0" dirty="0" smtClean="0">
                <a:latin typeface="Berlin Sans FB Demi" panose="020E0802020502020306" pitchFamily="34" charset="0"/>
              </a:rPr>
              <a:t> 18 a 20.15hs</a:t>
            </a:r>
          </a:p>
          <a:p>
            <a:endParaRPr lang="es-AR" dirty="0" smtClean="0">
              <a:latin typeface="Berlin Sans FB Demi" panose="020E0802020502020306" pitchFamily="34" charset="0"/>
            </a:endParaRPr>
          </a:p>
          <a:p>
            <a:r>
              <a:rPr lang="es-AR" dirty="0" smtClean="0">
                <a:solidFill>
                  <a:schemeClr val="accent1"/>
                </a:solidFill>
                <a:latin typeface="Berlin Sans FB Demi" panose="020E0802020502020306" pitchFamily="34" charset="0"/>
              </a:rPr>
              <a:t>Lugar: </a:t>
            </a:r>
            <a:r>
              <a:rPr lang="es-AR" b="0" dirty="0" smtClean="0">
                <a:latin typeface="Berlin Sans FB Demi" panose="020E0802020502020306" pitchFamily="34" charset="0"/>
              </a:rPr>
              <a:t>Salón Jenny  Recoleta Grand en </a:t>
            </a:r>
            <a:r>
              <a:rPr lang="es-AR" b="0" dirty="0">
                <a:latin typeface="Berlin Sans FB Demi" panose="020E0802020502020306" pitchFamily="34" charset="0"/>
              </a:rPr>
              <a:t>Av. Gral. Las Heras 1745, </a:t>
            </a:r>
            <a:r>
              <a:rPr lang="es-AR" b="0" dirty="0" smtClean="0">
                <a:latin typeface="Berlin Sans FB Demi" panose="020E0802020502020306" pitchFamily="34" charset="0"/>
              </a:rPr>
              <a:t>CABA</a:t>
            </a:r>
            <a:endParaRPr lang="es-AR" dirty="0" smtClean="0">
              <a:latin typeface="Berlin Sans FB Demi" panose="020E0802020502020306" pitchFamily="34" charset="0"/>
            </a:endParaRPr>
          </a:p>
          <a:p>
            <a:endParaRPr lang="es-AR" dirty="0">
              <a:latin typeface="Berlin Sans FB Demi" panose="020E0802020502020306" pitchFamily="34" charset="0"/>
            </a:endParaRPr>
          </a:p>
          <a:p>
            <a:r>
              <a:rPr lang="es-AR" dirty="0" smtClean="0">
                <a:solidFill>
                  <a:schemeClr val="accent1"/>
                </a:solidFill>
                <a:latin typeface="Berlin Sans FB Demi" panose="020E0802020502020306" pitchFamily="34" charset="0"/>
              </a:rPr>
              <a:t>Agenda:</a:t>
            </a:r>
            <a:endParaRPr lang="es-AR" dirty="0" smtClean="0">
              <a:latin typeface="Berlin Sans FB Demi" panose="020E0802020502020306" pitchFamily="34" charset="0"/>
            </a:endParaRPr>
          </a:p>
          <a:p>
            <a:r>
              <a:rPr lang="es-AR" dirty="0" smtClean="0">
                <a:latin typeface="Berlin Sans FB Demi" panose="020E0802020502020306" pitchFamily="34" charset="0"/>
              </a:rPr>
              <a:t> 18 a 19hs </a:t>
            </a:r>
            <a:r>
              <a:rPr lang="es-AR" dirty="0" err="1" smtClean="0">
                <a:latin typeface="Berlin Sans FB Demi" panose="020E0802020502020306" pitchFamily="34" charset="0"/>
              </a:rPr>
              <a:t>Dra</a:t>
            </a:r>
            <a:r>
              <a:rPr lang="es-AR" dirty="0" smtClean="0">
                <a:latin typeface="Berlin Sans FB Demi" panose="020E0802020502020306" pitchFamily="34" charset="0"/>
              </a:rPr>
              <a:t> </a:t>
            </a:r>
            <a:r>
              <a:rPr lang="es-AR" dirty="0">
                <a:latin typeface="Berlin Sans FB Demi" panose="020E0802020502020306" pitchFamily="34" charset="0"/>
              </a:rPr>
              <a:t>Avellana: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Berlin Sans FB Demi" panose="020E0802020502020306" pitchFamily="34" charset="0"/>
              </a:rPr>
              <a:t>  </a:t>
            </a:r>
            <a:r>
              <a:rPr lang="en-US" b="0" dirty="0" err="1" smtClean="0">
                <a:latin typeface="Berlin Sans FB Demi" panose="020E0802020502020306" pitchFamily="34" charset="0"/>
              </a:rPr>
              <a:t>Hipertensión</a:t>
            </a:r>
            <a:r>
              <a:rPr lang="en-US" b="0" dirty="0" smtClean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pulmonar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tromboembólica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crónica</a:t>
            </a:r>
            <a:r>
              <a:rPr lang="en-US" b="0" dirty="0">
                <a:latin typeface="Berlin Sans FB Demi" panose="020E08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>
                <a:latin typeface="Berlin Sans FB Demi" panose="020E0802020502020306" pitchFamily="34" charset="0"/>
              </a:rPr>
              <a:t>Fallo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primario</a:t>
            </a:r>
            <a:r>
              <a:rPr lang="en-US" b="0" dirty="0">
                <a:latin typeface="Berlin Sans FB Demi" panose="020E0802020502020306" pitchFamily="34" charset="0"/>
              </a:rPr>
              <a:t> del </a:t>
            </a:r>
            <a:r>
              <a:rPr lang="en-US" b="0" dirty="0" err="1">
                <a:latin typeface="Berlin Sans FB Demi" panose="020E0802020502020306" pitchFamily="34" charset="0"/>
              </a:rPr>
              <a:t>injerto</a:t>
            </a:r>
            <a:r>
              <a:rPr lang="en-US" b="0" dirty="0">
                <a:latin typeface="Berlin Sans FB Demi" panose="020E08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>
                <a:latin typeface="Berlin Sans FB Demi" panose="020E0802020502020306" pitchFamily="34" charset="0"/>
              </a:rPr>
              <a:t>Caso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clínico</a:t>
            </a:r>
            <a:r>
              <a:rPr lang="en-US" b="0" dirty="0">
                <a:latin typeface="Berlin Sans FB Demi" panose="020E0802020502020306" pitchFamily="34" charset="0"/>
              </a:rPr>
              <a:t>: </a:t>
            </a:r>
            <a:r>
              <a:rPr lang="en-US" b="0" dirty="0" err="1" smtClean="0">
                <a:latin typeface="Berlin Sans FB Demi" panose="020E0802020502020306" pitchFamily="34" charset="0"/>
              </a:rPr>
              <a:t>Encefalitis</a:t>
            </a:r>
            <a:r>
              <a:rPr lang="en-US" b="0" dirty="0" smtClean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por</a:t>
            </a:r>
            <a:r>
              <a:rPr lang="en-US" b="0" dirty="0">
                <a:latin typeface="Berlin Sans FB Demi" panose="020E0802020502020306" pitchFamily="34" charset="0"/>
              </a:rPr>
              <a:t> virus </a:t>
            </a:r>
            <a:r>
              <a:rPr lang="en-US" b="0" dirty="0" err="1">
                <a:latin typeface="Berlin Sans FB Demi" panose="020E0802020502020306" pitchFamily="34" charset="0"/>
              </a:rPr>
              <a:t>Ebstein</a:t>
            </a:r>
            <a:r>
              <a:rPr lang="en-US" b="0" dirty="0">
                <a:latin typeface="Berlin Sans FB Demi" panose="020E0802020502020306" pitchFamily="34" charset="0"/>
              </a:rPr>
              <a:t> Barr </a:t>
            </a:r>
            <a:r>
              <a:rPr lang="en-US" b="0" dirty="0" err="1">
                <a:latin typeface="Berlin Sans FB Demi" panose="020E0802020502020306" pitchFamily="34" charset="0"/>
              </a:rPr>
              <a:t>en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Trasplante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 smtClean="0">
                <a:latin typeface="Berlin Sans FB Demi" panose="020E0802020502020306" pitchFamily="34" charset="0"/>
              </a:rPr>
              <a:t>Cardíaco</a:t>
            </a:r>
            <a:endParaRPr lang="en-US" b="0" dirty="0" smtClean="0">
              <a:latin typeface="Berlin Sans FB Demi" panose="020E0802020502020306" pitchFamily="34" charset="0"/>
            </a:endParaRPr>
          </a:p>
          <a:p>
            <a:endParaRPr lang="es-AR" b="0" dirty="0" smtClean="0">
              <a:latin typeface="Berlin Sans FB Demi" panose="020E0802020502020306" pitchFamily="34" charset="0"/>
            </a:endParaRPr>
          </a:p>
          <a:p>
            <a:r>
              <a:rPr lang="es-AR" dirty="0" smtClean="0">
                <a:latin typeface="Berlin Sans FB Demi" panose="020E0802020502020306" pitchFamily="34" charset="0"/>
              </a:rPr>
              <a:t>19 a 19.15hs </a:t>
            </a:r>
            <a:r>
              <a:rPr lang="es-AR" dirty="0" err="1" smtClean="0">
                <a:latin typeface="Berlin Sans FB Demi" panose="020E0802020502020306" pitchFamily="34" charset="0"/>
              </a:rPr>
              <a:t>Coffee</a:t>
            </a:r>
            <a:r>
              <a:rPr lang="es-AR" dirty="0" smtClean="0">
                <a:latin typeface="Berlin Sans FB Demi" panose="020E0802020502020306" pitchFamily="34" charset="0"/>
              </a:rPr>
              <a:t> Break</a:t>
            </a:r>
          </a:p>
          <a:p>
            <a:endParaRPr lang="es-AR" b="0" dirty="0">
              <a:latin typeface="Berlin Sans FB Demi" panose="020E0802020502020306" pitchFamily="34" charset="0"/>
            </a:endParaRPr>
          </a:p>
          <a:p>
            <a:r>
              <a:rPr lang="es-AR" b="0" dirty="0">
                <a:latin typeface="Berlin Sans FB Demi" panose="020E0802020502020306" pitchFamily="34" charset="0"/>
              </a:rPr>
              <a:t> </a:t>
            </a:r>
            <a:r>
              <a:rPr lang="es-AR" dirty="0" smtClean="0">
                <a:latin typeface="Berlin Sans FB Demi" panose="020E0802020502020306" pitchFamily="34" charset="0"/>
              </a:rPr>
              <a:t>19.15 a 20.15hs </a:t>
            </a:r>
            <a:r>
              <a:rPr lang="es-AR" dirty="0" err="1" smtClean="0">
                <a:latin typeface="Berlin Sans FB Demi" panose="020E0802020502020306" pitchFamily="34" charset="0"/>
              </a:rPr>
              <a:t>Dr</a:t>
            </a:r>
            <a:r>
              <a:rPr lang="es-AR" dirty="0" smtClean="0">
                <a:latin typeface="Berlin Sans FB Demi" panose="020E0802020502020306" pitchFamily="34" charset="0"/>
              </a:rPr>
              <a:t> Parrilla: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>
                <a:latin typeface="Berlin Sans FB Demi" panose="020E0802020502020306" pitchFamily="34" charset="0"/>
              </a:rPr>
              <a:t>Trasplante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Pulmonar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>
                <a:latin typeface="Berlin Sans FB Demi" panose="020E0802020502020306" pitchFamily="34" charset="0"/>
              </a:rPr>
              <a:t>Perfusión</a:t>
            </a:r>
            <a:r>
              <a:rPr lang="en-US" b="0" dirty="0">
                <a:latin typeface="Berlin Sans FB Demi" panose="020E0802020502020306" pitchFamily="34" charset="0"/>
              </a:rPr>
              <a:t> </a:t>
            </a:r>
            <a:r>
              <a:rPr lang="en-US" b="0" dirty="0" err="1">
                <a:latin typeface="Berlin Sans FB Demi" panose="020E0802020502020306" pitchFamily="34" charset="0"/>
              </a:rPr>
              <a:t>Pulmonar</a:t>
            </a:r>
            <a:r>
              <a:rPr lang="en-US" b="0" dirty="0">
                <a:latin typeface="Berlin Sans FB Demi" panose="020E0802020502020306" pitchFamily="34" charset="0"/>
              </a:rPr>
              <a:t> Ex Vivo</a:t>
            </a:r>
          </a:p>
          <a:p>
            <a:endParaRPr lang="es-AR" b="0" dirty="0" smtClean="0"/>
          </a:p>
          <a:p>
            <a:endParaRPr lang="en-US" b="0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79046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ECK" val="LegalDisclaimerNO"/>
</p:tagLst>
</file>

<file path=ppt/theme/theme1.xml><?xml version="1.0" encoding="utf-8"?>
<a:theme xmlns:a="http://schemas.openxmlformats.org/drawingml/2006/main" name="blank">
  <a:themeElements>
    <a:clrScheme name="Novartis 2016">
      <a:dk1>
        <a:srgbClr val="000000"/>
      </a:dk1>
      <a:lt1>
        <a:srgbClr val="FFFFFF"/>
      </a:lt1>
      <a:dk2>
        <a:srgbClr val="404040"/>
      </a:dk2>
      <a:lt2>
        <a:srgbClr val="CCCCCC"/>
      </a:lt2>
      <a:accent1>
        <a:srgbClr val="0460A9"/>
      </a:accent1>
      <a:accent2>
        <a:srgbClr val="E74A21"/>
      </a:accent2>
      <a:accent3>
        <a:srgbClr val="EC9A1E"/>
      </a:accent3>
      <a:accent4>
        <a:srgbClr val="8D1F1B"/>
      </a:accent4>
      <a:accent5>
        <a:srgbClr val="7F7F7F"/>
      </a:accent5>
      <a:accent6>
        <a:srgbClr val="404040"/>
      </a:accent6>
      <a:hlink>
        <a:srgbClr val="0460A9"/>
      </a:hlink>
      <a:folHlink>
        <a:srgbClr val="0460A9"/>
      </a:folHlink>
    </a:clrScheme>
    <a:fontScheme name="Novartis 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Novartis 2016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</Words>
  <Application>Microsoft Office PowerPoint</Application>
  <PresentationFormat>Presentación en pantalla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blank</vt:lpstr>
      <vt:lpstr>          Save the Date   Novedades en Trasplante de Organos Intratorácicos   Dra Avellana y Dr Parrilla</vt:lpstr>
    </vt:vector>
  </TitlesOfParts>
  <Company>Novartis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Congresos Internacionales 1Q: Omnitrope / Lectrum</dc:title>
  <dc:creator>Pereyra, Agustina</dc:creator>
  <cp:lastModifiedBy>Carlos</cp:lastModifiedBy>
  <cp:revision>74</cp:revision>
  <dcterms:created xsi:type="dcterms:W3CDTF">2018-01-11T16:42:55Z</dcterms:created>
  <dcterms:modified xsi:type="dcterms:W3CDTF">2018-06-14T18:08:45Z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erName">
    <vt:lpwstr>Sandoz</vt:lpwstr>
  </property>
  <property fmtid="{D5CDD505-2E9C-101B-9397-08002B2CF9AE}" pid="3" name="ConfidentialityLevel">
    <vt:lpwstr>Business Use Only</vt:lpwstr>
  </property>
  <property fmtid="{D5CDD505-2E9C-101B-9397-08002B2CF9AE}" pid="4" name="HideFooter">
    <vt:bool>false</vt:bool>
  </property>
</Properties>
</file>