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3" r:id="rId7"/>
  </p:sldIdLst>
  <p:sldSz cx="6858000" cy="9144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709"/>
    <a:srgbClr val="D69E00"/>
    <a:srgbClr val="E2C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42" d="100"/>
          <a:sy n="142" d="100"/>
        </p:scale>
        <p:origin x="-2634" y="13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5143500" cy="1320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6832600"/>
            <a:ext cx="5143500" cy="7112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>
            <a:lvl1pPr>
              <a:defRPr sz="1400"/>
            </a:lvl1pPr>
          </a:lstStyle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12114" y="8473440"/>
            <a:ext cx="914400" cy="487680"/>
          </a:xfrm>
        </p:spPr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678656" y="48641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685800" y="6731000"/>
            <a:ext cx="54864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678656" y="48641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685800" y="6731000"/>
            <a:ext cx="17145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1015325" y="4269269"/>
            <a:ext cx="78028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6172200" cy="658368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962400"/>
            <a:ext cx="5143500" cy="14224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550" y="5689600"/>
            <a:ext cx="5086350" cy="1524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2386" y="8473440"/>
            <a:ext cx="1140714" cy="487680"/>
          </a:xfrm>
        </p:spPr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85800" y="37592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85800" y="37592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474149" y="1621536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1714500"/>
            <a:ext cx="3030141" cy="9144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486151" y="1727200"/>
            <a:ext cx="3031331" cy="9144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34290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348615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43450" y="406400"/>
            <a:ext cx="1885950" cy="11176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743450" y="1625601"/>
            <a:ext cx="1885950" cy="645795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610264" y="4432300"/>
            <a:ext cx="80467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228600" y="406400"/>
            <a:ext cx="4286250" cy="7620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667808"/>
            <a:ext cx="6172200" cy="899584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42900" y="2540000"/>
            <a:ext cx="6172200" cy="5693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625600"/>
            <a:ext cx="6172200" cy="7112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342900" y="667808"/>
            <a:ext cx="137160" cy="914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320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42900" y="1625600"/>
            <a:ext cx="6172200" cy="6547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800600" y="8475133"/>
            <a:ext cx="1716786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B945F3-E843-4AA8-8273-9ABDC56E00C7}" type="datetimeFigureOut">
              <a:rPr lang="es-ES" smtClean="0"/>
              <a:pPr/>
              <a:t>28/12/2014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73986" y="8475133"/>
            <a:ext cx="2628900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59486" y="8475133"/>
            <a:ext cx="148590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020FA9-C462-427A-AE22-26A66DE13BC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342900" y="1524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8640" y="251520"/>
            <a:ext cx="6408712" cy="2304256"/>
          </a:xfrm>
        </p:spPr>
        <p:txBody>
          <a:bodyPr>
            <a:noAutofit/>
          </a:bodyPr>
          <a:lstStyle/>
          <a:p>
            <a:r>
              <a:rPr lang="ca-ES" sz="4800" b="1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XXIX</a:t>
            </a:r>
            <a:r>
              <a:rPr lang="ca-ES" sz="24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Curso de avances en </a:t>
            </a:r>
            <a:r>
              <a:rPr lang="ca-ES" sz="24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neumología</a:t>
            </a:r>
            <a:r>
              <a:rPr lang="ca-ES" sz="24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ca-ES" sz="24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a-ES" sz="24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Vall </a:t>
            </a:r>
            <a:r>
              <a:rPr lang="ca-ES" sz="2400" b="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d’Hebron</a:t>
            </a:r>
            <a:r>
              <a:rPr lang="ca-ES" sz="24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ca-ES" sz="2400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a-ES" sz="2400" dirty="0" smtClean="0">
                <a:solidFill>
                  <a:srgbClr val="AF970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ca-ES" sz="2400" b="0" dirty="0" smtClean="0">
                <a:solidFill>
                  <a:srgbClr val="AF970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ca-ES" sz="2400" b="0" dirty="0" smtClean="0">
                <a:solidFill>
                  <a:srgbClr val="AF970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International </a:t>
            </a:r>
            <a:r>
              <a:rPr lang="ca-ES" sz="24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symposium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</a:t>
            </a:r>
            <a:br>
              <a:rPr lang="ca-ES" sz="24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a-ES" sz="24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interstitial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lung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24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diseases</a:t>
            </a:r>
            <a:r>
              <a:rPr lang="ca-ES" sz="24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(ILD)*</a:t>
            </a:r>
            <a:endParaRPr lang="es-ES" sz="2800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 cstate="print"/>
          <a:srcRect t="61429" b="5650"/>
          <a:stretch>
            <a:fillRect/>
          </a:stretch>
        </p:blipFill>
        <p:spPr bwMode="auto">
          <a:xfrm>
            <a:off x="260648" y="3131840"/>
            <a:ext cx="6597352" cy="16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:\Documents and Settings\gsoria\Escritorio\Imatge Corporativa 2012\3. Aplicacions i Plantilles\Presentacions PowerPoint 2012\VH_edificis_contrast.gif"/>
          <p:cNvPicPr>
            <a:picLocks noChangeAspect="1" noChangeArrowheads="1"/>
          </p:cNvPicPr>
          <p:nvPr/>
        </p:nvPicPr>
        <p:blipFill>
          <a:blip r:embed="rId3" cstate="print"/>
          <a:srcRect r="67502" b="74059"/>
          <a:stretch>
            <a:fillRect/>
          </a:stretch>
        </p:blipFill>
        <p:spPr bwMode="auto">
          <a:xfrm>
            <a:off x="116632" y="3096344"/>
            <a:ext cx="1512168" cy="8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E:\Documents and Settings\gsoria\Escritorio\Imatge Corporativa 2012\3. Aplicacions i Plantilles\Presentacions PowerPoint 2012\VH_edificis_contrast.gif"/>
          <p:cNvPicPr>
            <a:picLocks noChangeAspect="1" noChangeArrowheads="1"/>
          </p:cNvPicPr>
          <p:nvPr/>
        </p:nvPicPr>
        <p:blipFill>
          <a:blip r:embed="rId3" cstate="print"/>
          <a:srcRect l="65294" t="2077" b="91694"/>
          <a:stretch>
            <a:fillRect/>
          </a:stretch>
        </p:blipFill>
        <p:spPr bwMode="auto">
          <a:xfrm>
            <a:off x="4149080" y="3203848"/>
            <a:ext cx="2304256" cy="31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04664" y="2627784"/>
            <a:ext cx="6309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i="1" dirty="0" smtClean="0">
                <a:solidFill>
                  <a:schemeClr val="accent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Barcelona, 25-27 de </a:t>
            </a:r>
            <a:r>
              <a:rPr lang="ca-ES" sz="1400" i="1" dirty="0" err="1" smtClean="0">
                <a:solidFill>
                  <a:schemeClr val="accent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febrero</a:t>
            </a:r>
            <a:r>
              <a:rPr lang="ca-ES" sz="1400" i="1" dirty="0" smtClean="0">
                <a:solidFill>
                  <a:schemeClr val="accent1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de 2015</a:t>
            </a:r>
          </a:p>
          <a:p>
            <a:r>
              <a:rPr lang="ca-ES" sz="12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Sala de </a:t>
            </a:r>
            <a:r>
              <a:rPr lang="ca-ES" sz="1200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Actos</a:t>
            </a:r>
            <a:r>
              <a:rPr lang="ca-ES" sz="12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ca-ES" sz="1200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Pabellón</a:t>
            </a:r>
            <a:r>
              <a:rPr lang="ca-ES" sz="12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ca-ES" sz="1200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Docente</a:t>
            </a:r>
            <a:r>
              <a:rPr lang="ca-ES" sz="12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 Hospital </a:t>
            </a:r>
            <a:r>
              <a:rPr lang="ca-ES" sz="1200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Universitario</a:t>
            </a:r>
            <a:r>
              <a:rPr lang="ca-ES" sz="12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Vall </a:t>
            </a:r>
            <a:r>
              <a:rPr lang="ca-ES" sz="1200" i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d’Hebron</a:t>
            </a:r>
            <a:r>
              <a:rPr lang="ca-ES" sz="1200" i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s-ES" sz="1200" i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052737" y="6372200"/>
            <a:ext cx="460851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000" dirty="0" smtClean="0"/>
              <a:t>Curso considerado de interés </a:t>
            </a:r>
            <a:r>
              <a:rPr lang="es-ES_tradnl" sz="1000" dirty="0"/>
              <a:t>sanitario por el Instituto de Estudios de la Salud (IES)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76064" y="7731060"/>
            <a:ext cx="1700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Auspiciado</a:t>
            </a:r>
            <a:r>
              <a:rPr lang="ca-ES" dirty="0" smtClean="0">
                <a:solidFill>
                  <a:schemeClr val="accent2">
                    <a:lumMod val="50000"/>
                  </a:schemeClr>
                </a:solidFill>
                <a:latin typeface="Candara" pitchFamily="34" charset="0"/>
              </a:rPr>
              <a:t> por: 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8100392"/>
            <a:ext cx="65433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socap_logo (2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8800" y="8172400"/>
            <a:ext cx="10801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944" y="8244408"/>
            <a:ext cx="1273102" cy="5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36712" y="6742256"/>
            <a:ext cx="568863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900" b="1" smtClean="0">
                <a:latin typeface="Calibri" pitchFamily="34" charset="0"/>
              </a:rPr>
              <a:t>SOLICITADA:  </a:t>
            </a:r>
            <a:endParaRPr lang="es-ES_tradnl" sz="900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sz="900" dirty="0" smtClean="0">
                <a:latin typeface="Calibri" pitchFamily="34" charset="0"/>
              </a:rPr>
              <a:t>Actividad acreditada  por </a:t>
            </a:r>
            <a:r>
              <a:rPr lang="es-ES_tradnl" sz="900" dirty="0">
                <a:latin typeface="Calibri" pitchFamily="34" charset="0"/>
              </a:rPr>
              <a:t>el</a:t>
            </a:r>
            <a:r>
              <a:rPr lang="es-ES_tradnl" sz="900" b="1" dirty="0">
                <a:latin typeface="Calibri" pitchFamily="34" charset="0"/>
              </a:rPr>
              <a:t> Consejo Catalán de Formación  Continuada de  </a:t>
            </a:r>
            <a:r>
              <a:rPr lang="es-ES_tradnl" sz="900" b="1" dirty="0" smtClean="0">
                <a:latin typeface="Calibri" pitchFamily="34" charset="0"/>
              </a:rPr>
              <a:t>las</a:t>
            </a:r>
          </a:p>
          <a:p>
            <a:pPr>
              <a:spcBef>
                <a:spcPct val="50000"/>
              </a:spcBef>
            </a:pPr>
            <a:r>
              <a:rPr lang="es-ES_tradnl" sz="900" b="1" dirty="0" smtClean="0">
                <a:latin typeface="Calibri" pitchFamily="34" charset="0"/>
              </a:rPr>
              <a:t> </a:t>
            </a:r>
            <a:r>
              <a:rPr lang="es-ES_tradnl" sz="900" b="1" dirty="0">
                <a:latin typeface="Calibri" pitchFamily="34" charset="0"/>
              </a:rPr>
              <a:t>Profesiones Sanitarias</a:t>
            </a:r>
            <a:r>
              <a:rPr lang="es-ES_tradnl" sz="900" dirty="0">
                <a:latin typeface="Calibri" pitchFamily="34" charset="0"/>
              </a:rPr>
              <a:t>  </a:t>
            </a:r>
            <a:r>
              <a:rPr lang="es-ES_tradnl" sz="900" dirty="0" smtClean="0">
                <a:latin typeface="Calibri" pitchFamily="34" charset="0"/>
              </a:rPr>
              <a:t> </a:t>
            </a:r>
            <a:r>
              <a:rPr lang="es-ES_tradnl" sz="900" dirty="0">
                <a:latin typeface="Calibri" pitchFamily="34" charset="0"/>
              </a:rPr>
              <a:t>y  por  la  </a:t>
            </a:r>
            <a:r>
              <a:rPr lang="es-ES_tradnl" sz="900" b="1" dirty="0">
                <a:latin typeface="Calibri" pitchFamily="34" charset="0"/>
              </a:rPr>
              <a:t>Comisión  de  Formación Continuada del </a:t>
            </a:r>
            <a:endParaRPr lang="es-ES_tradnl" sz="900" b="1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sz="900" b="1" dirty="0" smtClean="0">
                <a:latin typeface="Calibri" pitchFamily="34" charset="0"/>
              </a:rPr>
              <a:t>Sistema </a:t>
            </a:r>
            <a:r>
              <a:rPr lang="es-ES_tradnl" sz="900" b="1" dirty="0">
                <a:latin typeface="Calibri" pitchFamily="34" charset="0"/>
              </a:rPr>
              <a:t>Nacional </a:t>
            </a:r>
            <a:r>
              <a:rPr lang="es-ES_tradnl" sz="900" b="1" dirty="0" smtClean="0">
                <a:latin typeface="Calibri" pitchFamily="34" charset="0"/>
              </a:rPr>
              <a:t>de Salud         créditos)</a:t>
            </a:r>
            <a:endParaRPr lang="es-ES_tradnl" sz="9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s-ES_tradnl" sz="900" dirty="0">
              <a:latin typeface="Calibri" pitchFamily="34" charset="0"/>
            </a:endParaRPr>
          </a:p>
        </p:txBody>
      </p:sp>
      <p:pic>
        <p:nvPicPr>
          <p:cNvPr id="16" name="Picture 12" descr="SISTEMA NACIONAL SALUD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9160" y="6948264"/>
            <a:ext cx="504056" cy="51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CCFC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5224" y="7020272"/>
            <a:ext cx="667226" cy="29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980728" y="4932040"/>
            <a:ext cx="2088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_tradnl" sz="12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Organización	</a:t>
            </a:r>
            <a:endParaRPr lang="es-ES_tradnl" sz="1000" b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MS Mincho" pitchFamily="49" charset="-128"/>
            </a:endParaRPr>
          </a:p>
          <a:p>
            <a:pPr algn="just"/>
            <a:r>
              <a:rPr lang="es-ES_tradnl" sz="9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Servicio </a:t>
            </a:r>
            <a:r>
              <a:rPr lang="es-ES_tradnl" sz="9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de Neumología	</a:t>
            </a:r>
          </a:p>
          <a:p>
            <a:pPr algn="just"/>
            <a:r>
              <a:rPr lang="es-ES_tradnl" sz="9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Hospital Universitario </a:t>
            </a:r>
            <a:r>
              <a:rPr lang="es-ES_tradnl" sz="900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Vall</a:t>
            </a:r>
            <a:r>
              <a:rPr lang="es-ES_tradnl" sz="9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sz="900" dirty="0" err="1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es-ES_tradnl" sz="900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	</a:t>
            </a:r>
            <a:endParaRPr lang="es-ES_tradnl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980728" y="5508104"/>
            <a:ext cx="475252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_tradnl" sz="10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Directores </a:t>
            </a:r>
            <a:r>
              <a:rPr lang="es-ES_tradnl" sz="1000" b="1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	 </a:t>
            </a:r>
            <a:r>
              <a:rPr lang="es-ES_tradnl" sz="10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    		         Codirectores</a:t>
            </a:r>
            <a:endParaRPr lang="es-ES_tradnl" sz="1000" b="1" dirty="0">
              <a:solidFill>
                <a:schemeClr val="bg1"/>
              </a:solidFill>
              <a:latin typeface="Arial Narrow" pitchFamily="34" charset="0"/>
              <a:ea typeface="MS Mincho" pitchFamily="49" charset="-128"/>
            </a:endParaRPr>
          </a:p>
          <a:p>
            <a:pPr algn="just"/>
            <a:r>
              <a:rPr lang="es-ES_tradnl" sz="900" b="1" dirty="0" err="1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Dres</a:t>
            </a:r>
            <a:r>
              <a:rPr lang="es-ES_tradnl" sz="9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sz="900" b="1" dirty="0" err="1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Ferran</a:t>
            </a:r>
            <a:r>
              <a:rPr lang="es-ES_tradnl" sz="9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sz="900" b="1" dirty="0" err="1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Morell</a:t>
            </a:r>
            <a:r>
              <a:rPr lang="es-ES_tradnl" sz="900" b="1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sz="9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 y  Jaume Ferrer                         	          </a:t>
            </a:r>
            <a:r>
              <a:rPr lang="es-ES_tradnl" sz="900" b="1" dirty="0" err="1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Dres</a:t>
            </a:r>
            <a:r>
              <a:rPr lang="es-ES_tradnl" sz="900" b="1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. Sergi Martí y Gabriel </a:t>
            </a:r>
            <a:r>
              <a:rPr lang="es-ES_tradnl" sz="900" b="1" dirty="0" err="1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Sampol</a:t>
            </a:r>
            <a:r>
              <a:rPr lang="es-ES_tradnl" sz="900" b="1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 </a:t>
            </a:r>
            <a:endParaRPr lang="es-ES_tradnl" sz="900" b="1" dirty="0" smtClean="0">
              <a:solidFill>
                <a:schemeClr val="bg1"/>
              </a:solidFill>
              <a:latin typeface="Arial Narrow" pitchFamily="34" charset="0"/>
              <a:ea typeface="MS Mincho" pitchFamily="49" charset="-128"/>
            </a:endParaRPr>
          </a:p>
          <a:p>
            <a:pPr algn="just"/>
            <a:r>
              <a:rPr lang="es-ES_tradnl" sz="900" b="1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                                                 </a:t>
            </a:r>
          </a:p>
          <a:p>
            <a:pPr algn="just"/>
            <a:endParaRPr lang="es-ES_tradnl" sz="900" dirty="0" smtClean="0">
              <a:solidFill>
                <a:schemeClr val="bg1"/>
              </a:solidFill>
              <a:latin typeface="Arial Narrow" pitchFamily="34" charset="0"/>
              <a:ea typeface="MS Mincho" pitchFamily="49" charset="-128"/>
            </a:endParaRPr>
          </a:p>
          <a:p>
            <a:pPr algn="just"/>
            <a:r>
              <a:rPr lang="es-ES_tradnl" sz="900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	                                 Servicio </a:t>
            </a:r>
            <a:r>
              <a:rPr lang="es-ES_tradnl" sz="900" dirty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de </a:t>
            </a:r>
            <a:r>
              <a:rPr lang="es-ES_tradnl" sz="900" dirty="0" smtClean="0">
                <a:solidFill>
                  <a:schemeClr val="bg1"/>
                </a:solidFill>
                <a:latin typeface="Arial Narrow" pitchFamily="34" charset="0"/>
                <a:ea typeface="MS Mincho" pitchFamily="49" charset="-128"/>
              </a:rPr>
              <a:t>Neumología</a:t>
            </a:r>
            <a:endParaRPr lang="es-ES_tradnl" sz="1600" dirty="0">
              <a:solidFill>
                <a:schemeClr val="bg1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2420888" y="6012160"/>
            <a:ext cx="1800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1088" y="8185158"/>
            <a:ext cx="1656184" cy="77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32929" y="179512"/>
            <a:ext cx="4608239" cy="52565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_tradnl" sz="10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MS Mincho" pitchFamily="49" charset="-128"/>
              </a:rPr>
              <a:t>Profesorado invitado</a:t>
            </a:r>
            <a:r>
              <a:rPr lang="es-ES_tradnl" sz="7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MS Mincho" pitchFamily="49" charset="-128"/>
              </a:rPr>
              <a:t> </a:t>
            </a:r>
          </a:p>
          <a:p>
            <a:pPr algn="just"/>
            <a:endParaRPr lang="es-ES_tradnl" sz="700" b="1" dirty="0" smtClean="0">
              <a:solidFill>
                <a:srgbClr val="333333"/>
              </a:solidFill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sz="700" b="1" dirty="0" smtClean="0">
                <a:latin typeface="Arial Narrow" pitchFamily="34" charset="0"/>
                <a:ea typeface="MS Mincho" pitchFamily="49" charset="-128"/>
              </a:rPr>
              <a:t>Dra.  Eva </a:t>
            </a:r>
            <a:r>
              <a:rPr lang="es-ES_tradnl" sz="700" b="1" dirty="0" err="1" smtClean="0">
                <a:latin typeface="Arial Narrow" pitchFamily="34" charset="0"/>
                <a:ea typeface="MS Mincho" pitchFamily="49" charset="-128"/>
              </a:rPr>
              <a:t>Balcells</a:t>
            </a:r>
            <a:r>
              <a:rPr lang="es-ES_tradnl" sz="700" b="1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sz="700" dirty="0" smtClean="0">
                <a:latin typeface="Arial Narrow" pitchFamily="34" charset="0"/>
                <a:ea typeface="MS Mincho" pitchFamily="49" charset="-128"/>
              </a:rPr>
              <a:t>Servicio de Neumología. Hospital Univ. del Mar. Barcelona.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Diego Castillo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Neumología. Hospital de la Santa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Creu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i de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Sant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Pau. Barcelona.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Paul De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Vuyst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Erasme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Hospital.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Chest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&amp;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Radiology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Departments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Belgium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Brussels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Mª Teresa Fernández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Anatomía Patológica.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Germans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Trias i Pujol. Badalona. 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.   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Tomàs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b="1" dirty="0" err="1">
                <a:latin typeface="Arial Narrow" pitchFamily="34" charset="0"/>
                <a:ea typeface="MS Mincho" pitchFamily="49" charset="-128"/>
              </a:rPr>
              <a:t>Franquet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Unidad de Radiología Torácica. Hospital de la Santa </a:t>
            </a:r>
            <a:r>
              <a:rPr lang="es-ES_tradnl" altLang="ja-JP" sz="700" dirty="0" err="1">
                <a:latin typeface="Arial Narrow" pitchFamily="34" charset="0"/>
                <a:ea typeface="MS Mincho" pitchFamily="49" charset="-128"/>
              </a:rPr>
              <a:t>Creu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 i de </a:t>
            </a:r>
            <a:r>
              <a:rPr lang="es-ES_tradnl" altLang="ja-JP" sz="700" dirty="0" err="1">
                <a:latin typeface="Arial Narrow" pitchFamily="34" charset="0"/>
                <a:ea typeface="MS Mincho" pitchFamily="49" charset="-128"/>
              </a:rPr>
              <a:t>Sant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 Pau. Barcelona.</a:t>
            </a:r>
            <a:endParaRPr lang="es-ES_tradnl" altLang="ja-JP" sz="700" b="1" dirty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Montserrat García.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Jefa de Área de Salud Laboral. Subdirección General de Sanidad Ambiental y Salud Laboral.                      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        Dirección General de Salud Pública, Calidad e Innovación. Ministerio de Sanidad, Servicios Sociales e Igualdad. Madrid.  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Ana 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Giménez. 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Unidad de Radiología Torácica.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Hospital de la Santa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Creu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i de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Sant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Pau. Barcelona.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Ignasi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Guasch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.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Servicio de Radiología.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Germans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Trias i Pujol. Badalona.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Fernanda Hernández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Neumología.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Clínic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Barcelona.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Mª José Jurado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Neurofisiología. Unidad Multidisciplinar del Sueño. Hospital Universitario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Vall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Laura López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Anatomía Patológica. Hospital de la Santa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Creu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i de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Sant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Pau. Barcelona.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Patricio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Luburich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Radiología. Hospital Univ. de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Bellvitge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L’Hospitalet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de Llobregat.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Roger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Llatjós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Anatomía Patológica. Hospital Univ. de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Bellvitge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L’Hospitalet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de Llobregat. </a:t>
            </a:r>
          </a:p>
          <a:p>
            <a:pPr algn="just">
              <a:lnSpc>
                <a:spcPct val="110000"/>
              </a:lnSpc>
            </a:pPr>
            <a:r>
              <a:rPr lang="en-GB" altLang="ja-JP" sz="700" b="1" dirty="0" smtClean="0">
                <a:latin typeface="Arial Narrow" pitchFamily="34" charset="0"/>
                <a:ea typeface="MS Mincho" pitchFamily="49" charset="-128"/>
              </a:rPr>
              <a:t>Dr.    </a:t>
            </a:r>
            <a:r>
              <a:rPr lang="en-GB" altLang="ja-JP" sz="700" b="1" dirty="0" err="1" smtClean="0">
                <a:latin typeface="Arial Narrow" pitchFamily="34" charset="0"/>
                <a:ea typeface="MS Mincho" pitchFamily="49" charset="-128"/>
              </a:rPr>
              <a:t>Joaquim</a:t>
            </a:r>
            <a:r>
              <a:rPr lang="en-GB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n-GB" altLang="ja-JP" sz="700" b="1" dirty="0" err="1" smtClean="0">
                <a:latin typeface="Arial Narrow" pitchFamily="34" charset="0"/>
                <a:ea typeface="MS Mincho" pitchFamily="49" charset="-128"/>
              </a:rPr>
              <a:t>Majó</a:t>
            </a:r>
            <a:r>
              <a:rPr lang="en-GB" altLang="ja-JP" sz="700" b="1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n-GB" altLang="ja-JP" sz="700" dirty="0" smtClean="0">
                <a:latin typeface="Arial Narrow" pitchFamily="34" charset="0"/>
                <a:ea typeface="MS Mincho" pitchFamily="49" charset="-128"/>
              </a:rPr>
              <a:t>Dept. of Pathology. </a:t>
            </a:r>
            <a:r>
              <a:rPr lang="es-ES" altLang="ja-JP" sz="700" dirty="0" err="1" smtClean="0">
                <a:latin typeface="Arial Narrow" pitchFamily="34" charset="0"/>
                <a:ea typeface="MS Mincho" pitchFamily="49" charset="-128"/>
              </a:rPr>
              <a:t>Freeman</a:t>
            </a:r>
            <a:r>
              <a:rPr lang="es-ES" altLang="ja-JP" sz="700" dirty="0" smtClean="0">
                <a:latin typeface="Arial Narrow" pitchFamily="34" charset="0"/>
                <a:ea typeface="MS Mincho" pitchFamily="49" charset="-128"/>
              </a:rPr>
              <a:t> Hospital. </a:t>
            </a:r>
            <a:r>
              <a:rPr lang="en-GB" altLang="ja-JP" sz="700" dirty="0" smtClean="0">
                <a:latin typeface="Arial Narrow" pitchFamily="34" charset="0"/>
                <a:ea typeface="MS Mincho" pitchFamily="49" charset="-128"/>
              </a:rPr>
              <a:t>Newcastle Upon Tyne. Newcastle.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Miguel Ángel Martínez García.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Neumología. Hospital Universitario y  Politécnico la Fe de Valencia.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Maria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Molina.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Unidad de Intersticio Pulmonar.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Neumología. Hospital Univ. de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Bellvitge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L’Hospitalet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de Llobregat.</a:t>
            </a:r>
          </a:p>
          <a:p>
            <a:pPr algn="just">
              <a:lnSpc>
                <a:spcPct val="110000"/>
              </a:lnSpc>
            </a:pPr>
            <a:r>
              <a:rPr lang="es-ES_tradnl" sz="700" b="1" dirty="0" smtClean="0">
                <a:latin typeface="Arial Narrow" pitchFamily="34" charset="0"/>
                <a:ea typeface="MS Mincho" pitchFamily="49" charset="-128"/>
              </a:rPr>
              <a:t>Dra.  </a:t>
            </a:r>
            <a:r>
              <a:rPr lang="es-ES_tradnl" sz="700" b="1" dirty="0" err="1" smtClean="0">
                <a:latin typeface="Arial Narrow" pitchFamily="34" charset="0"/>
                <a:ea typeface="MS Mincho" pitchFamily="49" charset="-128"/>
              </a:rPr>
              <a:t>Neus</a:t>
            </a:r>
            <a:r>
              <a:rPr lang="es-ES_tradnl" sz="700" b="1" dirty="0" smtClean="0">
                <a:latin typeface="Arial Narrow" pitchFamily="34" charset="0"/>
                <a:ea typeface="MS Mincho" pitchFamily="49" charset="-128"/>
              </a:rPr>
              <a:t> Moreno. </a:t>
            </a:r>
            <a:r>
              <a:rPr lang="es-ES_tradnl" sz="700" dirty="0" smtClean="0">
                <a:latin typeface="Arial Narrow" pitchFamily="34" charset="0"/>
                <a:ea typeface="MS Mincho" pitchFamily="49" charset="-128"/>
              </a:rPr>
              <a:t>Programa de Medicina del Trabajo. Instituto Nacional de Seguridad e Higiene en el Trabajo (INSHT). Barcelona.</a:t>
            </a:r>
          </a:p>
          <a:p>
            <a:pPr algn="just">
              <a:lnSpc>
                <a:spcPct val="110000"/>
              </a:lnSpc>
            </a:pPr>
            <a:r>
              <a:rPr lang="es-ES_tradnl" sz="700" b="1" dirty="0" smtClean="0">
                <a:latin typeface="Arial Narrow" pitchFamily="34" charset="0"/>
                <a:ea typeface="MS Mincho" pitchFamily="49" charset="-128"/>
              </a:rPr>
              <a:t>Dra.  Mª Ángeles Montero.  </a:t>
            </a:r>
            <a:r>
              <a:rPr lang="es-ES_tradnl" sz="700" dirty="0" smtClean="0">
                <a:latin typeface="Arial Narrow" pitchFamily="34" charset="0"/>
                <a:ea typeface="MS Mincho" pitchFamily="49" charset="-128"/>
              </a:rPr>
              <a:t>Servicio de Anatomía Patológica. Royal </a:t>
            </a:r>
            <a:r>
              <a:rPr lang="es-ES_tradnl" sz="700" dirty="0" err="1" smtClean="0">
                <a:latin typeface="Arial Narrow" pitchFamily="34" charset="0"/>
                <a:ea typeface="MS Mincho" pitchFamily="49" charset="-128"/>
              </a:rPr>
              <a:t>Brompton</a:t>
            </a:r>
            <a:r>
              <a:rPr lang="es-ES_tradnl" sz="700" dirty="0" smtClean="0">
                <a:latin typeface="Arial Narrow" pitchFamily="34" charset="0"/>
                <a:ea typeface="MS Mincho" pitchFamily="49" charset="-128"/>
              </a:rPr>
              <a:t> and </a:t>
            </a:r>
            <a:r>
              <a:rPr lang="es-ES_tradnl" sz="700" dirty="0" err="1" smtClean="0">
                <a:latin typeface="Arial Narrow" pitchFamily="34" charset="0"/>
                <a:ea typeface="MS Mincho" pitchFamily="49" charset="-128"/>
              </a:rPr>
              <a:t>Harefield</a:t>
            </a:r>
            <a:r>
              <a:rPr lang="es-ES_tradnl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sz="700" dirty="0" err="1" smtClean="0">
                <a:latin typeface="Arial Narrow" pitchFamily="34" charset="0"/>
                <a:ea typeface="MS Mincho" pitchFamily="49" charset="-128"/>
              </a:rPr>
              <a:t>Hospitals</a:t>
            </a:r>
            <a:r>
              <a:rPr lang="es-ES_tradnl" sz="700" dirty="0" smtClean="0">
                <a:latin typeface="Arial Narrow" pitchFamily="34" charset="0"/>
                <a:ea typeface="MS Mincho" pitchFamily="49" charset="-128"/>
              </a:rPr>
              <a:t> NHS </a:t>
            </a:r>
            <a:r>
              <a:rPr lang="es-ES_tradnl" sz="700" dirty="0" err="1" smtClean="0">
                <a:latin typeface="Arial Narrow" pitchFamily="34" charset="0"/>
                <a:ea typeface="MS Mincho" pitchFamily="49" charset="-128"/>
              </a:rPr>
              <a:t>Foundation</a:t>
            </a:r>
            <a:r>
              <a:rPr lang="es-ES_tradnl" sz="700" dirty="0" smtClean="0">
                <a:latin typeface="Arial Narrow" pitchFamily="34" charset="0"/>
                <a:ea typeface="MS Mincho" pitchFamily="49" charset="-128"/>
              </a:rPr>
              <a:t> Trust. London.  </a:t>
            </a:r>
            <a:endParaRPr lang="es-ES_tradnl" sz="700" dirty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.   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Pedro 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Ortuño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. Servicio de Radiología. Hospital Univ. de Girona Dr. Josep </a:t>
            </a:r>
            <a:r>
              <a:rPr lang="es-ES_tradnl" altLang="ja-JP" sz="700" dirty="0" err="1">
                <a:latin typeface="Arial Narrow" pitchFamily="34" charset="0"/>
                <a:ea typeface="MS Mincho" pitchFamily="49" charset="-128"/>
              </a:rPr>
              <a:t>Trueta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Girona.</a:t>
            </a:r>
            <a:endParaRPr lang="es-ES_tradnl" altLang="ja-JP" sz="700" b="1" dirty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Dra. 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Esther </a:t>
            </a:r>
            <a:r>
              <a:rPr lang="es-ES_tradnl" altLang="ja-JP" sz="700" b="1" dirty="0" err="1">
                <a:latin typeface="Arial Narrow" pitchFamily="34" charset="0"/>
                <a:ea typeface="MS Mincho" pitchFamily="49" charset="-128"/>
              </a:rPr>
              <a:t>Pallisa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.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Radiología.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Vall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Barcelona.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Lara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Pijuan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Anatomía Patológica. Hospital Univ. del Mar. Barcelona.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Lurdes Planas.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Neumología. Hospital Univ. de 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Bellvitge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L’Hospitalet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de Llobregat.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Mª Teresa Pont.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Coordinadora de Trasplantes del Hospital Universitario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Vall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Barcelona. 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Karina Portillo.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Neumología.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Germans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Trias i Pujol. Badalona. </a:t>
            </a:r>
          </a:p>
          <a:p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Miguel Ángel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Pujana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" sz="700" dirty="0" smtClean="0">
                <a:latin typeface="Arial Narrow" pitchFamily="34" charset="0"/>
              </a:rPr>
              <a:t>Laboratorio de Investigación </a:t>
            </a:r>
            <a:r>
              <a:rPr lang="es-ES" sz="700" dirty="0" err="1" smtClean="0">
                <a:latin typeface="Arial Narrow" pitchFamily="34" charset="0"/>
              </a:rPr>
              <a:t>Traslacional</a:t>
            </a:r>
            <a:r>
              <a:rPr lang="es-ES" sz="700" dirty="0" smtClean="0">
                <a:latin typeface="Arial Narrow" pitchFamily="34" charset="0"/>
              </a:rPr>
              <a:t> del Instituto Catalán de Oncología (</a:t>
            </a:r>
            <a:r>
              <a:rPr lang="es-ES" sz="700" dirty="0" err="1" smtClean="0">
                <a:latin typeface="Arial Narrow" pitchFamily="34" charset="0"/>
              </a:rPr>
              <a:t>Idibell</a:t>
            </a:r>
            <a:r>
              <a:rPr lang="es-ES" sz="700" dirty="0" smtClean="0">
                <a:latin typeface="Arial Narrow" pitchFamily="34" charset="0"/>
              </a:rPr>
              <a:t>). Barcelona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</a:p>
          <a:p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Ganesh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Raghu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n-GB" altLang="ja-JP" sz="700" dirty="0" smtClean="0">
                <a:latin typeface="Arial Narrow" pitchFamily="34" charset="0"/>
              </a:rPr>
              <a:t>Professor of </a:t>
            </a:r>
            <a:r>
              <a:rPr lang="en-GB" sz="700" dirty="0" smtClean="0">
                <a:latin typeface="Arial Narrow" pitchFamily="34" charset="0"/>
              </a:rPr>
              <a:t> Medicine and Lab. Medicine. Division of Pulmonary &amp; Critical Care Medicine. </a:t>
            </a:r>
          </a:p>
          <a:p>
            <a:r>
              <a:rPr lang="en-GB" sz="700" dirty="0" smtClean="0">
                <a:latin typeface="Arial Narrow" pitchFamily="34" charset="0"/>
              </a:rPr>
              <a:t>         University of Washington. Seattle (EEUU).</a:t>
            </a:r>
            <a:r>
              <a:rPr lang="en-GB" sz="800" dirty="0" smtClean="0"/>
              <a:t> </a:t>
            </a:r>
            <a:endParaRPr lang="en-GB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Josep Ramírez. 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Anatomía Patológica.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Clínic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Barcelona.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Prof.  Luca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Richeldi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Faculty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of Medicine.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University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of Southampton. Southampton General Hospital. Southampton. UK. 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Joan Ruiz Manzano. 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Servicio de Neumología.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Germans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Trias i Pujol. Badalona.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Mª Teresa Salcedo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Anatomía Patológica. Hospital Universitario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Vall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Barcelona. 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.  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 Marcelo 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Sánchez. 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Servicio de Radiodiagnóstico. Hospital Univ. </a:t>
            </a:r>
            <a:r>
              <a:rPr lang="es-ES_tradnl" altLang="ja-JP" sz="700" dirty="0" err="1">
                <a:latin typeface="Arial Narrow" pitchFamily="34" charset="0"/>
                <a:ea typeface="MS Mincho" pitchFamily="49" charset="-128"/>
              </a:rPr>
              <a:t>Clínic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. Barcelona. 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Irene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Sansano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Anatomía Patológica. Hospital Universitario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Vall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Barcelona.  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Jacobo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Sellarés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Neumología. Hospital Univ.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Clínic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Barcelona.  </a:t>
            </a:r>
            <a:endParaRPr lang="es-ES_tradnl" altLang="ja-JP" sz="700" b="1" dirty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Xavier Soler.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" sz="700" dirty="0" err="1" smtClean="0">
                <a:latin typeface="Arial Narrow" pitchFamily="34" charset="0"/>
              </a:rPr>
              <a:t>Associate</a:t>
            </a:r>
            <a:r>
              <a:rPr lang="es-ES" sz="700" dirty="0" smtClean="0">
                <a:latin typeface="Arial Narrow" pitchFamily="34" charset="0"/>
              </a:rPr>
              <a:t> Director, </a:t>
            </a:r>
            <a:r>
              <a:rPr lang="es-ES" sz="700" dirty="0" err="1" smtClean="0">
                <a:latin typeface="Arial Narrow" pitchFamily="34" charset="0"/>
              </a:rPr>
              <a:t>Pulmonary</a:t>
            </a:r>
            <a:r>
              <a:rPr lang="es-ES" sz="700" dirty="0" smtClean="0">
                <a:latin typeface="Arial Narrow" pitchFamily="34" charset="0"/>
              </a:rPr>
              <a:t> </a:t>
            </a:r>
            <a:r>
              <a:rPr lang="es-ES" sz="700" dirty="0" err="1" smtClean="0">
                <a:latin typeface="Arial Narrow" pitchFamily="34" charset="0"/>
              </a:rPr>
              <a:t>Rehabilitation</a:t>
            </a:r>
            <a:r>
              <a:rPr lang="es-ES" sz="700" dirty="0" smtClean="0">
                <a:latin typeface="Arial Narrow" pitchFamily="34" charset="0"/>
              </a:rPr>
              <a:t> </a:t>
            </a:r>
            <a:r>
              <a:rPr lang="es-ES" sz="700" dirty="0" err="1" smtClean="0">
                <a:latin typeface="Arial Narrow" pitchFamily="34" charset="0"/>
              </a:rPr>
              <a:t>Program</a:t>
            </a:r>
            <a:r>
              <a:rPr lang="es-ES" sz="700" dirty="0" smtClean="0">
                <a:latin typeface="Arial Narrow" pitchFamily="34" charset="0"/>
              </a:rPr>
              <a:t>. </a:t>
            </a:r>
            <a:r>
              <a:rPr lang="es-ES" sz="700" dirty="0" err="1" smtClean="0">
                <a:latin typeface="Arial Narrow" pitchFamily="34" charset="0"/>
              </a:rPr>
              <a:t>Division</a:t>
            </a:r>
            <a:r>
              <a:rPr lang="es-ES" sz="700" dirty="0" smtClean="0">
                <a:latin typeface="Arial Narrow" pitchFamily="34" charset="0"/>
              </a:rPr>
              <a:t> </a:t>
            </a:r>
            <a:r>
              <a:rPr lang="es-ES" sz="700" dirty="0" err="1" smtClean="0">
                <a:latin typeface="Arial Narrow" pitchFamily="34" charset="0"/>
              </a:rPr>
              <a:t>Pulmonary</a:t>
            </a:r>
            <a:r>
              <a:rPr lang="es-ES" sz="700" dirty="0" smtClean="0">
                <a:latin typeface="Arial Narrow" pitchFamily="34" charset="0"/>
              </a:rPr>
              <a:t> &amp; </a:t>
            </a:r>
            <a:r>
              <a:rPr lang="es-ES" sz="700" dirty="0" err="1" smtClean="0">
                <a:latin typeface="Arial Narrow" pitchFamily="34" charset="0"/>
              </a:rPr>
              <a:t>Critical</a:t>
            </a:r>
            <a:r>
              <a:rPr lang="es-ES" sz="700" dirty="0" smtClean="0">
                <a:latin typeface="Arial Narrow" pitchFamily="34" charset="0"/>
              </a:rPr>
              <a:t> </a:t>
            </a:r>
            <a:r>
              <a:rPr lang="es-ES" sz="700" dirty="0" err="1" smtClean="0">
                <a:latin typeface="Arial Narrow" pitchFamily="34" charset="0"/>
              </a:rPr>
              <a:t>Care</a:t>
            </a:r>
            <a:r>
              <a:rPr lang="es-ES" sz="700" dirty="0" smtClean="0">
                <a:latin typeface="Arial Narrow" pitchFamily="34" charset="0"/>
              </a:rPr>
              <a:t> Medicine . UC San Diego </a:t>
            </a:r>
          </a:p>
          <a:p>
            <a:pPr algn="just">
              <a:lnSpc>
                <a:spcPct val="110000"/>
              </a:lnSpc>
            </a:pPr>
            <a:r>
              <a:rPr lang="es-ES" sz="700" dirty="0" smtClean="0">
                <a:latin typeface="Arial Narrow" pitchFamily="34" charset="0"/>
              </a:rPr>
              <a:t>         </a:t>
            </a:r>
            <a:r>
              <a:rPr lang="es-ES" sz="700" dirty="0" err="1" smtClean="0">
                <a:latin typeface="Arial Narrow" pitchFamily="34" charset="0"/>
              </a:rPr>
              <a:t>School</a:t>
            </a:r>
            <a:r>
              <a:rPr lang="es-ES" sz="700" dirty="0" smtClean="0">
                <a:latin typeface="Arial Narrow" pitchFamily="34" charset="0"/>
              </a:rPr>
              <a:t> of Medicine. San Diego. California (EEUU).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 Montserrat </a:t>
            </a:r>
            <a:r>
              <a:rPr lang="es-ES_tradnl" altLang="ja-JP" sz="700" b="1" dirty="0">
                <a:latin typeface="Arial Narrow" pitchFamily="34" charset="0"/>
                <a:ea typeface="MS Mincho" pitchFamily="49" charset="-128"/>
              </a:rPr>
              <a:t>Vendrell. 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Servicio de Neumología. Hospital Univ. de Girona Dr. Josep </a:t>
            </a:r>
            <a:r>
              <a:rPr lang="es-ES_tradnl" altLang="ja-JP" sz="700" dirty="0" err="1">
                <a:latin typeface="Arial Narrow" pitchFamily="34" charset="0"/>
                <a:ea typeface="MS Mincho" pitchFamily="49" charset="-128"/>
              </a:rPr>
              <a:t>Trueta</a:t>
            </a:r>
            <a:r>
              <a:rPr lang="es-ES_tradnl" altLang="ja-JP" sz="700" dirty="0">
                <a:latin typeface="Arial Narrow" pitchFamily="34" charset="0"/>
                <a:ea typeface="MS Mincho" pitchFamily="49" charset="-128"/>
              </a:rPr>
              <a:t>. Girona.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Dra.  Vanesa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Vicens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Neumología. Hospital Univ. de 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Bellvitge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L’Hospitalet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de Llobregat.</a:t>
            </a: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Paul de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Vyyst</a:t>
            </a: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Erasme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Hospital.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Chest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&amp;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Radiology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Departments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Brussels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r>
              <a:rPr lang="es-ES_tradnl" altLang="ja-JP" sz="700" dirty="0" err="1" smtClean="0">
                <a:latin typeface="Arial Narrow" pitchFamily="34" charset="0"/>
                <a:ea typeface="MS Mincho" pitchFamily="49" charset="-128"/>
              </a:rPr>
              <a:t>Belgium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pPr algn="just">
              <a:lnSpc>
                <a:spcPct val="110000"/>
              </a:lnSpc>
            </a:pPr>
            <a:r>
              <a:rPr lang="es-ES_tradnl" altLang="ja-JP" sz="700" b="1" dirty="0" smtClean="0">
                <a:latin typeface="Arial Narrow" pitchFamily="34" charset="0"/>
                <a:ea typeface="MS Mincho" pitchFamily="49" charset="-128"/>
              </a:rPr>
              <a:t>Dr.    Flavio </a:t>
            </a:r>
            <a:r>
              <a:rPr lang="es-ES_tradnl" altLang="ja-JP" sz="700" b="1" dirty="0" err="1" smtClean="0">
                <a:latin typeface="Arial Narrow" pitchFamily="34" charset="0"/>
                <a:ea typeface="MS Mincho" pitchFamily="49" charset="-128"/>
              </a:rPr>
              <a:t>Zuccarino</a:t>
            </a:r>
            <a:r>
              <a:rPr lang="es-ES_tradnl" altLang="ja-JP" sz="700" dirty="0" smtClean="0">
                <a:latin typeface="Arial Narrow" pitchFamily="34" charset="0"/>
                <a:ea typeface="MS Mincho" pitchFamily="49" charset="-128"/>
              </a:rPr>
              <a:t>. Servicio de Radiología. Hospital Univ. del Mar. Barcelona.</a:t>
            </a:r>
            <a:endParaRPr lang="es-ES_tradnl" altLang="ja-JP" sz="700" b="1" dirty="0" smtClean="0">
              <a:latin typeface="Arial Narrow" pitchFamily="34" charset="0"/>
              <a:ea typeface="MS Mincho" pitchFamily="49" charset="-128"/>
            </a:endParaRPr>
          </a:p>
          <a:p>
            <a:endParaRPr lang="es-ES_tradnl" altLang="ja-JP" sz="700" dirty="0">
              <a:latin typeface="Arial Narrow" pitchFamily="34" charset="0"/>
              <a:ea typeface="MS Mincho" pitchFamily="49" charset="-128"/>
            </a:endParaRPr>
          </a:p>
          <a:p>
            <a:endParaRPr lang="es-ES_tradnl" altLang="ja-JP" sz="700" dirty="0">
              <a:latin typeface="Arial Narrow" pitchFamily="34" charset="0"/>
              <a:ea typeface="MS Mincho" pitchFamily="49" charset="-128"/>
            </a:endParaRPr>
          </a:p>
          <a:p>
            <a:endParaRPr lang="es-ES_tradnl" sz="700" dirty="0"/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869160" y="2716368"/>
            <a:ext cx="2160588" cy="214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" indent="-85725"/>
            <a:r>
              <a:rPr lang="es-ES_tradnl" sz="7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Con la colaboración de los médicos </a:t>
            </a:r>
          </a:p>
          <a:p>
            <a:pPr marL="85725" indent="-85725"/>
            <a:r>
              <a:rPr lang="es-ES_tradnl" sz="7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asociados y </a:t>
            </a:r>
            <a:r>
              <a:rPr lang="es-ES_tradnl" sz="700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residentes </a:t>
            </a:r>
            <a:r>
              <a:rPr lang="es-ES_tradnl" sz="7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del Servicio</a:t>
            </a:r>
            <a:r>
              <a:rPr lang="es-ES_tradnl" sz="7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endParaRPr lang="es-ES_tradnl" sz="7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José </a:t>
            </a:r>
            <a:r>
              <a:rPr lang="es-ES_tradnl" sz="700" dirty="0">
                <a:latin typeface="Arial Narrow" pitchFamily="34" charset="0"/>
                <a:sym typeface="Webdings" pitchFamily="18" charset="2"/>
              </a:rPr>
              <a:t>Aníbal Díaz 	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Margarita </a:t>
            </a:r>
            <a:r>
              <a:rPr lang="es-ES_tradnl" sz="700" dirty="0">
                <a:latin typeface="Arial Narrow" pitchFamily="34" charset="0"/>
                <a:sym typeface="Webdings" pitchFamily="18" charset="2"/>
              </a:rPr>
              <a:t>Herrera 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  <a:sym typeface="Webdings" pitchFamily="18" charset="2"/>
              </a:rPr>
              <a:t>Karina Loor  	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err="1" smtClean="0">
                <a:latin typeface="Arial Narrow" pitchFamily="34" charset="0"/>
                <a:sym typeface="Webdings" pitchFamily="18" charset="2"/>
              </a:rPr>
              <a:t>Alexa</a:t>
            </a: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 </a:t>
            </a:r>
            <a:r>
              <a:rPr lang="es-ES_tradnl" sz="700" dirty="0">
                <a:latin typeface="Arial Narrow" pitchFamily="34" charset="0"/>
                <a:sym typeface="Webdings" pitchFamily="18" charset="2"/>
              </a:rPr>
              <a:t>Núñez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Javier Pérez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Eva Mª </a:t>
            </a:r>
            <a:r>
              <a:rPr lang="es-ES_tradnl" sz="700" dirty="0" err="1" smtClean="0">
                <a:latin typeface="Arial Narrow" pitchFamily="34" charset="0"/>
                <a:sym typeface="Webdings" pitchFamily="18" charset="2"/>
              </a:rPr>
              <a:t>Revilla</a:t>
            </a:r>
            <a:endParaRPr lang="es-ES_tradnl" sz="700" dirty="0" smtClean="0">
              <a:latin typeface="Arial Narrow" pitchFamily="34" charset="0"/>
              <a:sym typeface="Webdings" pitchFamily="18" charset="2"/>
            </a:endParaRP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Héctor </a:t>
            </a:r>
            <a:r>
              <a:rPr lang="es-ES_tradnl" sz="700" dirty="0">
                <a:latin typeface="Arial Narrow" pitchFamily="34" charset="0"/>
                <a:sym typeface="Webdings" pitchFamily="18" charset="2"/>
              </a:rPr>
              <a:t>Riera  	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Christian E. Romero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Berta </a:t>
            </a:r>
            <a:r>
              <a:rPr lang="es-ES_tradnl" sz="700" dirty="0">
                <a:latin typeface="Arial Narrow" pitchFamily="34" charset="0"/>
                <a:sym typeface="Webdings" pitchFamily="18" charset="2"/>
              </a:rPr>
              <a:t>Sáez  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Júlia </a:t>
            </a:r>
            <a:r>
              <a:rPr lang="es-ES_tradnl" sz="700" dirty="0" err="1" smtClean="0">
                <a:latin typeface="Arial Narrow" pitchFamily="34" charset="0"/>
                <a:sym typeface="Webdings" pitchFamily="18" charset="2"/>
              </a:rPr>
              <a:t>Sampol</a:t>
            </a:r>
            <a:endParaRPr lang="es-ES_tradnl" sz="700" dirty="0" smtClean="0">
              <a:latin typeface="Arial Narrow" pitchFamily="34" charset="0"/>
              <a:sym typeface="Webdings" pitchFamily="18" charset="2"/>
            </a:endParaRP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Mónica </a:t>
            </a:r>
            <a:r>
              <a:rPr lang="es-ES_tradnl" sz="700" dirty="0">
                <a:latin typeface="Arial Narrow" pitchFamily="34" charset="0"/>
                <a:sym typeface="Webdings" pitchFamily="18" charset="2"/>
              </a:rPr>
              <a:t>Sánchez  	</a:t>
            </a: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Mikel </a:t>
            </a:r>
            <a:r>
              <a:rPr lang="es-ES_tradnl" sz="700" dirty="0" err="1" smtClean="0">
                <a:latin typeface="Arial Narrow" pitchFamily="34" charset="0"/>
                <a:sym typeface="Webdings" pitchFamily="18" charset="2"/>
              </a:rPr>
              <a:t>Sarasate</a:t>
            </a:r>
            <a:endParaRPr lang="es-ES_tradnl" sz="700" dirty="0" smtClean="0">
              <a:latin typeface="Arial Narrow" pitchFamily="34" charset="0"/>
              <a:sym typeface="Webdings" pitchFamily="18" charset="2"/>
            </a:endParaRPr>
          </a:p>
          <a:p>
            <a:pPr marL="85725" indent="-85725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  <a:sym typeface="Webdings" pitchFamily="18" charset="2"/>
              </a:rPr>
              <a:t>María </a:t>
            </a:r>
            <a:r>
              <a:rPr lang="es-ES_tradnl" sz="700" dirty="0">
                <a:latin typeface="Arial Narrow" pitchFamily="34" charset="0"/>
                <a:sym typeface="Webdings" pitchFamily="18" charset="2"/>
              </a:rPr>
              <a:t>Guadalupe Silveira</a:t>
            </a:r>
            <a:r>
              <a:rPr lang="es-ES_tradnl" sz="700" dirty="0">
                <a:solidFill>
                  <a:srgbClr val="5F5F5F"/>
                </a:solidFill>
                <a:latin typeface="Arial Narrow" pitchFamily="34" charset="0"/>
                <a:sym typeface="Webdings" pitchFamily="18" charset="2"/>
              </a:rPr>
              <a:t>  	</a:t>
            </a:r>
          </a:p>
        </p:txBody>
      </p: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76672" y="5868144"/>
            <a:ext cx="3168650" cy="2941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El presente Curso, que organiza el Servicio de Neumología 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desde 1987</a:t>
            </a: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, se celebra anualmente 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a finales de </a:t>
            </a:r>
            <a:r>
              <a:rPr lang="es-ES" sz="900" b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febrero</a:t>
            </a:r>
            <a:r>
              <a:rPr lang="es-ES" sz="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Está orientado a dar al médico asistente una visión rápida de los temas más relevantes de la neumología actual. Estos temas se desarrollan con una visión eminentemente clínica y combinan los conocimientos más actuales con la 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experiencia propia de los ponentes</a:t>
            </a: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endParaRPr lang="es-ES" altLang="ja-JP" sz="9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Con estas características, el Curso está dirigido a aquellos profesionales que tienen la responsabilidad de atender a los pacientes con enfermedades respiratorias, así como a los que desean ampliar su formación teórica con los conocimientos de la práctica actual de la neumología. Es un curso de puesta al día rápida para </a:t>
            </a:r>
            <a:r>
              <a:rPr lang="es-ES" sz="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neumólogos y </a:t>
            </a: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también para los residentes en formación. Los asistentes podrán solicitar 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visitar algún área asistencial </a:t>
            </a: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los días previos o posteriores al curso. </a:t>
            </a:r>
          </a:p>
          <a:p>
            <a:pPr algn="just"/>
            <a:endParaRPr lang="es-ES" sz="9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Por su propia naturaleza, el Curso cumple los requisitos necesarios para ser acreditado oficialmente como actividad del Consejo Catalán de la 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Formación Médica Continuada </a:t>
            </a: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de las Profesiones Sanitarias y por la Comisión de Formación Continuada del Sistema Nacional de Salud. </a:t>
            </a:r>
            <a:endParaRPr lang="es-ES_tradnl" dirty="0"/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3212976" y="5580112"/>
            <a:ext cx="316835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just">
              <a:tabLst>
                <a:tab pos="2870200" algn="l"/>
                <a:tab pos="3048000" algn="l"/>
              </a:tabLst>
            </a:pPr>
            <a:endParaRPr lang="es-ES" altLang="ja-JP" sz="9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endParaRPr lang="es-ES" altLang="ja-JP" sz="9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r>
              <a:rPr lang="es-ES" altLang="ja-JP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Esperamos que el Curso satisfaga las expectativas de los diferentes profesionales: neumólogos, especialistas de otras áreas, médicos residentes, etc. que en los años precedentes ya han depositado su confianza en él, y también a los que, por primera vez, acuden a compartir los conocimientos neumológicos con nuestro </a:t>
            </a:r>
            <a:r>
              <a:rPr lang="es-ES" altLang="ja-JP" sz="900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Grupo</a:t>
            </a:r>
            <a:r>
              <a:rPr lang="es-ES" altLang="ja-JP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Deseamos que el Curso continúe siendo un referente en la </a:t>
            </a:r>
            <a:r>
              <a:rPr lang="es-ES" altLang="ja-JP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formación médica continuada</a:t>
            </a:r>
            <a:r>
              <a:rPr lang="es-ES" altLang="ja-JP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1" algn="just">
              <a:tabLst>
                <a:tab pos="2870200" algn="l"/>
                <a:tab pos="3048000" algn="l"/>
              </a:tabLst>
            </a:pPr>
            <a:endParaRPr lang="es-ES" altLang="ja-JP" sz="10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r>
              <a:rPr lang="es-ES" sz="1200" dirty="0"/>
              <a:t/>
            </a:r>
            <a:br>
              <a:rPr lang="es-ES" sz="1200" dirty="0"/>
            </a:br>
            <a:endParaRPr lang="es-ES" sz="1200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endParaRPr lang="es-ES" sz="6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endParaRPr lang="es-ES" sz="900" b="1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endParaRPr lang="es-ES" sz="900" b="1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endParaRPr lang="es-ES" sz="900" b="1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endParaRPr lang="es-ES" sz="900" b="1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just">
              <a:tabLst>
                <a:tab pos="2870200" algn="l"/>
                <a:tab pos="3048000" algn="l"/>
              </a:tabLst>
            </a:pPr>
            <a:r>
              <a:rPr lang="es-ES" sz="900" b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Dr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s-ES" sz="9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Ferran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900" b="1" dirty="0" err="1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Morell</a:t>
            </a:r>
            <a:r>
              <a:rPr lang="es-ES" sz="9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 algn="just">
              <a:tabLst>
                <a:tab pos="2870200" algn="l"/>
                <a:tab pos="3048000" algn="l"/>
              </a:tabLst>
            </a:pP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Director del Curso</a:t>
            </a:r>
          </a:p>
          <a:p>
            <a:pPr lvl="1" algn="just">
              <a:tabLst>
                <a:tab pos="2870200" algn="l"/>
                <a:tab pos="3048000" algn="l"/>
              </a:tabLst>
            </a:pPr>
            <a:r>
              <a:rPr lang="es-ES" sz="900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		     </a:t>
            </a:r>
            <a:endParaRPr lang="es-ES_tradnl" dirty="0"/>
          </a:p>
        </p:txBody>
      </p:sp>
      <p:sp>
        <p:nvSpPr>
          <p:cNvPr id="1031" name="Picture 15"/>
          <p:cNvSpPr>
            <a:spLocks noChangeAspect="1" noChangeArrowheads="1"/>
          </p:cNvSpPr>
          <p:nvPr/>
        </p:nvSpPr>
        <p:spPr bwMode="auto">
          <a:xfrm>
            <a:off x="3716338" y="7956550"/>
            <a:ext cx="17272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548680" y="5626968"/>
            <a:ext cx="30243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s-ES_tradnl" altLang="ja-JP" sz="1000" b="1" dirty="0">
                <a:solidFill>
                  <a:srgbClr val="800000"/>
                </a:solidFill>
                <a:latin typeface="Arial Narrow" pitchFamily="34" charset="0"/>
                <a:ea typeface="MS Mincho" pitchFamily="49" charset="-128"/>
              </a:rPr>
              <a:t>  </a:t>
            </a:r>
            <a:r>
              <a:rPr lang="es-ES_tradnl" altLang="ja-JP" sz="105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MS Mincho" pitchFamily="49" charset="-128"/>
              </a:rPr>
              <a:t>Características del Curso</a:t>
            </a:r>
            <a:endParaRPr lang="es-ES_tradnl" sz="1050" dirty="0">
              <a:solidFill>
                <a:schemeClr val="accent1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4868242" y="269106"/>
            <a:ext cx="2089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700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Profesorado del Servicio de Neumología </a:t>
            </a:r>
          </a:p>
        </p:txBody>
      </p:sp>
      <p:sp>
        <p:nvSpPr>
          <p:cNvPr id="1034" name="Text Box 20"/>
          <p:cNvSpPr txBox="1">
            <a:spLocks noChangeArrowheads="1"/>
          </p:cNvSpPr>
          <p:nvPr/>
        </p:nvSpPr>
        <p:spPr bwMode="auto">
          <a:xfrm>
            <a:off x="4868987" y="467544"/>
            <a:ext cx="1152301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Antoni Álvarez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Miriam </a:t>
            </a:r>
            <a:r>
              <a:rPr lang="es-ES_tradnl" sz="700" dirty="0" err="1" smtClean="0">
                <a:latin typeface="Arial Narrow" pitchFamily="34" charset="0"/>
              </a:rPr>
              <a:t>Barrecheguren</a:t>
            </a:r>
            <a:endParaRPr lang="es-ES_tradnl" sz="700" dirty="0" smtClean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Cristina </a:t>
            </a:r>
            <a:r>
              <a:rPr lang="es-ES_tradnl" sz="700" dirty="0" err="1">
                <a:latin typeface="Arial Narrow" pitchFamily="34" charset="0"/>
              </a:rPr>
              <a:t>Berastegui</a:t>
            </a:r>
            <a:r>
              <a:rPr lang="es-ES_tradnl" sz="700" dirty="0">
                <a:latin typeface="Arial Narrow" pitchFamily="34" charset="0"/>
              </a:rPr>
              <a:t>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Carles Bravo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Mª Jesús Cruz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Mario Culebras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Cristina Esquinas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Jaume </a:t>
            </a:r>
            <a:r>
              <a:rPr lang="es-ES_tradnl" sz="700" dirty="0">
                <a:latin typeface="Arial Narrow" pitchFamily="34" charset="0"/>
              </a:rPr>
              <a:t>Ferrer </a:t>
            </a:r>
            <a:endParaRPr lang="es-ES_tradnl" sz="700" dirty="0" smtClean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Sra. Susana Gómez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Javier </a:t>
            </a:r>
            <a:r>
              <a:rPr lang="es-ES_tradnl" sz="700" dirty="0">
                <a:latin typeface="Arial Narrow" pitchFamily="34" charset="0"/>
              </a:rPr>
              <a:t>de Gracia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err="1">
                <a:latin typeface="Arial Narrow" pitchFamily="34" charset="0"/>
              </a:rPr>
              <a:t>Patrícia</a:t>
            </a:r>
            <a:r>
              <a:rPr lang="es-ES_tradnl" sz="700" dirty="0">
                <a:latin typeface="Arial Narrow" pitchFamily="34" charset="0"/>
              </a:rPr>
              <a:t> </a:t>
            </a:r>
            <a:r>
              <a:rPr lang="es-ES_tradnl" sz="700" dirty="0" err="1">
                <a:latin typeface="Arial Narrow" pitchFamily="34" charset="0"/>
              </a:rPr>
              <a:t>Lloberes</a:t>
            </a:r>
            <a:endParaRPr lang="es-ES_tradnl" sz="700" dirty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Manuel López </a:t>
            </a:r>
            <a:endParaRPr lang="es-ES_tradnl" sz="700" dirty="0" smtClean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Sergi Martí</a:t>
            </a:r>
          </a:p>
        </p:txBody>
      </p: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5805264" y="467544"/>
            <a:ext cx="1080120" cy="197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Marc </a:t>
            </a:r>
            <a:r>
              <a:rPr lang="es-ES_tradnl" sz="700" dirty="0" err="1" smtClean="0">
                <a:latin typeface="Arial Narrow" pitchFamily="34" charset="0"/>
              </a:rPr>
              <a:t>Miravitlles</a:t>
            </a:r>
            <a:endParaRPr lang="es-ES_tradnl" sz="700" dirty="0" smtClean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Víctor </a:t>
            </a:r>
            <a:r>
              <a:rPr lang="es-ES_tradnl" sz="700" dirty="0" err="1">
                <a:latin typeface="Arial Narrow" pitchFamily="34" charset="0"/>
              </a:rPr>
              <a:t>Monforte</a:t>
            </a:r>
            <a:endParaRPr lang="es-ES_tradnl" sz="700" dirty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err="1">
                <a:latin typeface="Arial Narrow" pitchFamily="34" charset="0"/>
              </a:rPr>
              <a:t>Ferran</a:t>
            </a:r>
            <a:r>
              <a:rPr lang="es-ES_tradnl" sz="700" dirty="0">
                <a:latin typeface="Arial Narrow" pitchFamily="34" charset="0"/>
              </a:rPr>
              <a:t> </a:t>
            </a:r>
            <a:r>
              <a:rPr lang="es-ES_tradnl" sz="700" dirty="0" err="1">
                <a:latin typeface="Arial Narrow" pitchFamily="34" charset="0"/>
              </a:rPr>
              <a:t>Morell</a:t>
            </a:r>
            <a:r>
              <a:rPr lang="es-ES_tradnl" sz="700" dirty="0">
                <a:latin typeface="Arial Narrow" pitchFamily="34" charset="0"/>
              </a:rPr>
              <a:t>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Xavier  Muñoz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Iñigo </a:t>
            </a:r>
            <a:r>
              <a:rPr lang="es-ES_tradnl" sz="700" dirty="0" err="1" smtClean="0">
                <a:latin typeface="Arial Narrow" pitchFamily="34" charset="0"/>
              </a:rPr>
              <a:t>Ojanguren</a:t>
            </a:r>
            <a:endParaRPr lang="es-ES_tradnl" sz="700" dirty="0" smtClean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err="1" smtClean="0">
                <a:latin typeface="Arial Narrow" pitchFamily="34" charset="0"/>
              </a:rPr>
              <a:t>Ramon</a:t>
            </a:r>
            <a:r>
              <a:rPr lang="es-ES_tradnl" sz="700" dirty="0" smtClean="0">
                <a:latin typeface="Arial Narrow" pitchFamily="34" charset="0"/>
              </a:rPr>
              <a:t> </a:t>
            </a:r>
            <a:r>
              <a:rPr lang="es-ES_tradnl" sz="700" dirty="0" err="1">
                <a:latin typeface="Arial Narrow" pitchFamily="34" charset="0"/>
              </a:rPr>
              <a:t>Orriols</a:t>
            </a:r>
            <a:r>
              <a:rPr lang="es-ES_tradnl" sz="700" dirty="0">
                <a:latin typeface="Arial Narrow" pitchFamily="34" charset="0"/>
              </a:rPr>
              <a:t>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Mercedes </a:t>
            </a:r>
            <a:r>
              <a:rPr lang="es-ES_tradnl" sz="700" dirty="0" err="1">
                <a:latin typeface="Arial Narrow" pitchFamily="34" charset="0"/>
              </a:rPr>
              <a:t>Pallero</a:t>
            </a:r>
            <a:r>
              <a:rPr lang="es-ES_tradnl" sz="700" dirty="0">
                <a:latin typeface="Arial Narrow" pitchFamily="34" charset="0"/>
              </a:rPr>
              <a:t>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Esther Rodríguez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Mª </a:t>
            </a:r>
            <a:r>
              <a:rPr lang="es-ES_tradnl" sz="700" dirty="0" err="1" smtClean="0">
                <a:latin typeface="Arial Narrow" pitchFamily="34" charset="0"/>
              </a:rPr>
              <a:t>Antònia</a:t>
            </a:r>
            <a:r>
              <a:rPr lang="es-ES_tradnl" sz="700" dirty="0" smtClean="0">
                <a:latin typeface="Arial Narrow" pitchFamily="34" charset="0"/>
              </a:rPr>
              <a:t> </a:t>
            </a:r>
            <a:r>
              <a:rPr lang="es-ES_tradnl" sz="700" dirty="0" err="1" smtClean="0">
                <a:latin typeface="Arial Narrow" pitchFamily="34" charset="0"/>
              </a:rPr>
              <a:t>Ramon</a:t>
            </a:r>
            <a:endParaRPr lang="es-ES_tradnl" sz="700" dirty="0" smtClean="0">
              <a:latin typeface="Arial Narrow" pitchFamily="34" charset="0"/>
            </a:endParaRP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 smtClean="0">
                <a:latin typeface="Arial Narrow" pitchFamily="34" charset="0"/>
              </a:rPr>
              <a:t>Antoni </a:t>
            </a:r>
            <a:r>
              <a:rPr lang="es-ES_tradnl" sz="700" dirty="0" err="1">
                <a:latin typeface="Arial Narrow" pitchFamily="34" charset="0"/>
              </a:rPr>
              <a:t>Roman</a:t>
            </a:r>
            <a:r>
              <a:rPr lang="es-ES_tradnl" sz="700" dirty="0">
                <a:latin typeface="Arial Narrow" pitchFamily="34" charset="0"/>
              </a:rPr>
              <a:t>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Gabriel </a:t>
            </a:r>
            <a:r>
              <a:rPr lang="es-ES_tradnl" sz="700" dirty="0" err="1">
                <a:latin typeface="Arial Narrow" pitchFamily="34" charset="0"/>
              </a:rPr>
              <a:t>Sampol</a:t>
            </a:r>
            <a:r>
              <a:rPr lang="es-ES_tradnl" sz="700" dirty="0">
                <a:latin typeface="Arial Narrow" pitchFamily="34" charset="0"/>
              </a:rPr>
              <a:t> </a:t>
            </a:r>
          </a:p>
          <a:p>
            <a:pPr marL="85725" indent="-85725">
              <a:spcBef>
                <a:spcPct val="50000"/>
              </a:spcBef>
              <a:buFontTx/>
              <a:buChar char="•"/>
            </a:pPr>
            <a:r>
              <a:rPr lang="es-ES_tradnl" sz="700" dirty="0">
                <a:latin typeface="Arial Narrow" pitchFamily="34" charset="0"/>
              </a:rPr>
              <a:t>Ana Villar  </a:t>
            </a:r>
          </a:p>
        </p:txBody>
      </p:sp>
      <p:sp>
        <p:nvSpPr>
          <p:cNvPr id="1036" name="10 CuadroTexto"/>
          <p:cNvSpPr txBox="1">
            <a:spLocks noChangeArrowheads="1"/>
          </p:cNvSpPr>
          <p:nvPr/>
        </p:nvSpPr>
        <p:spPr bwMode="auto">
          <a:xfrm>
            <a:off x="3573463" y="78120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789040" y="7380312"/>
          <a:ext cx="18875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6038095" imgH="1838095" progId="">
                  <p:embed/>
                </p:oleObj>
              </mc:Choice>
              <mc:Fallback>
                <p:oleObj r:id="rId3" imgW="6038095" imgH="183809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040" y="7380312"/>
                        <a:ext cx="188753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Redondear rectángulo de esquina diagonal"/>
          <p:cNvSpPr/>
          <p:nvPr/>
        </p:nvSpPr>
        <p:spPr>
          <a:xfrm>
            <a:off x="260648" y="5508104"/>
            <a:ext cx="6408712" cy="3456384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04664" y="395536"/>
            <a:ext cx="6453336" cy="3384376"/>
          </a:xfrm>
        </p:spPr>
        <p:txBody>
          <a:bodyPr>
            <a:noAutofit/>
          </a:bodyPr>
          <a:lstStyle/>
          <a:p>
            <a:pPr algn="just">
              <a:buClr>
                <a:srgbClr val="AF9709"/>
              </a:buClr>
              <a:buNone/>
            </a:pPr>
            <a:r>
              <a:rPr lang="es-ES_tradnl" sz="1100" dirty="0" smtClean="0">
                <a:solidFill>
                  <a:schemeClr val="accent4">
                    <a:lumMod val="50000"/>
                  </a:schemeClr>
                </a:solidFill>
              </a:rPr>
              <a:t>10.30-11.00 h</a:t>
            </a:r>
            <a:r>
              <a:rPr lang="es-ES_tradnl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1200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ENTREGA DE DOCUMENTACIÓN </a:t>
            </a:r>
            <a:endParaRPr lang="es-ES_tradnl" sz="1100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rgbClr val="AF9709"/>
              </a:buClr>
              <a:buNone/>
            </a:pPr>
            <a:endParaRPr lang="es-ES_tradnl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Clr>
                <a:srgbClr val="AF9709"/>
              </a:buClr>
              <a:buFont typeface="Wingdings" pitchFamily="2" charset="2"/>
              <a:buChar char="Ø"/>
            </a:pPr>
            <a:endParaRPr lang="es-ES_tradnl" sz="10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s-ES_tradnl" sz="1100" b="1" dirty="0" smtClean="0">
              <a:solidFill>
                <a:schemeClr val="bg2"/>
              </a:solidFill>
              <a:latin typeface="MS Reference Sans Serif" pitchFamily="34" charset="0"/>
            </a:endParaRPr>
          </a:p>
          <a:p>
            <a:endParaRPr lang="es-ES_tradnl" sz="1100" b="1" dirty="0" smtClean="0">
              <a:solidFill>
                <a:schemeClr val="bg2"/>
              </a:solidFill>
              <a:latin typeface="MS Reference Sans Serif" pitchFamily="34" charset="0"/>
            </a:endParaRPr>
          </a:p>
          <a:p>
            <a:endParaRPr lang="es-ES_tradnl" sz="1100" dirty="0" smtClean="0">
              <a:latin typeface="MS Reference Sans Serif" pitchFamily="34" charset="0"/>
            </a:endParaRPr>
          </a:p>
          <a:p>
            <a:pPr>
              <a:buClr>
                <a:srgbClr val="AF9709"/>
              </a:buClr>
              <a:buNone/>
            </a:pPr>
            <a:endParaRPr lang="es-ES_tradnl" sz="11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404664" y="395536"/>
            <a:ext cx="3312368" cy="288032"/>
          </a:xfrm>
          <a:prstGeom prst="round2Diag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noFill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17032" y="35496"/>
            <a:ext cx="3140968" cy="2539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050" dirty="0" smtClean="0">
                <a:solidFill>
                  <a:schemeClr val="bg1"/>
                </a:solidFill>
                <a:latin typeface="Century Gothic" pitchFamily="34" charset="0"/>
              </a:rPr>
              <a:t>Miércoles 25 de febrero. SESIÓN DE MAÑANA </a:t>
            </a:r>
            <a:endParaRPr lang="es-ES_tradnl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>
            <a:endCxn id="7" idx="1"/>
          </p:cNvCxnSpPr>
          <p:nvPr/>
        </p:nvCxnSpPr>
        <p:spPr>
          <a:xfrm flipV="1">
            <a:off x="0" y="162454"/>
            <a:ext cx="3717032" cy="1705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4664" y="854006"/>
            <a:ext cx="6453336" cy="261610"/>
          </a:xfrm>
          <a:prstGeom prst="rect">
            <a:avLst/>
          </a:prstGeom>
          <a:solidFill>
            <a:srgbClr val="AF970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ENFERMEDAD PULMONAR OBSTRUCTIVA CRÓNICA (EPOC)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60040" y="1115616"/>
            <a:ext cx="6597352" cy="29523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marR="0" lvl="2" indent="-22860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s-ES_tradnl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MODERADORES:  </a:t>
            </a:r>
            <a:r>
              <a:rPr kumimoji="0" lang="es-ES_tradnl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</a:t>
            </a:r>
            <a:r>
              <a:rPr kumimoji="0" lang="es-ES_tradnl" sz="105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JAUME FERRER y DR. MARC MIRAVITLLES</a:t>
            </a:r>
            <a:endParaRPr kumimoji="0" lang="es-ES_tradnl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endParaRPr kumimoji="0" lang="es-ES_tradnl" sz="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11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.00 -11.30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900" dirty="0" smtClean="0"/>
              <a:t>Tratamiento personalizado de la EPOC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lang="es-ES_tradnl" sz="900" noProof="0" dirty="0" smtClean="0">
                <a:solidFill>
                  <a:schemeClr val="accent2">
                    <a:lumMod val="50000"/>
                  </a:schemeClr>
                </a:solidFill>
              </a:rPr>
              <a:t>Marc </a:t>
            </a:r>
            <a:r>
              <a:rPr lang="es-ES_tradnl" sz="900" noProof="0" dirty="0" err="1" smtClean="0">
                <a:solidFill>
                  <a:schemeClr val="accent2">
                    <a:lumMod val="50000"/>
                  </a:schemeClr>
                </a:solidFill>
              </a:rPr>
              <a:t>Miravitlles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11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.30-11.50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900" dirty="0" smtClean="0"/>
              <a:t>El fenotipo mixto asma-EPOC . Concepto y cómo se trata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_tradnl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. Miriam </a:t>
            </a:r>
            <a:r>
              <a:rPr lang="es-ES_tradnl" sz="900" dirty="0" err="1" smtClean="0">
                <a:solidFill>
                  <a:schemeClr val="accent2">
                    <a:lumMod val="50000"/>
                  </a:schemeClr>
                </a:solidFill>
              </a:rPr>
              <a:t>Barrecheguren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_tradnl" sz="900" noProof="0" dirty="0" smtClean="0">
                <a:solidFill>
                  <a:schemeClr val="accent4">
                    <a:lumMod val="50000"/>
                  </a:schemeClr>
                </a:solidFill>
              </a:rPr>
              <a:t>11.50</a:t>
            </a: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12.10 h 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Tratamiento</a:t>
            </a:r>
            <a:r>
              <a:rPr kumimoji="0" lang="es-ES_tradnl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 la EPOC de gran complejidad. Rutas asistenciales 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Dra. 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Esther Rodríguez y Dra. Mercedes </a:t>
            </a:r>
            <a:r>
              <a:rPr lang="es-ES_tradnl" sz="900" dirty="0" err="1" smtClean="0">
                <a:solidFill>
                  <a:schemeClr val="accent1">
                    <a:lumMod val="75000"/>
                  </a:schemeClr>
                </a:solidFill>
              </a:rPr>
              <a:t>Pallero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lvl="0" indent="-274320">
              <a:spcBef>
                <a:spcPts val="4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12.10-12.30h 	</a:t>
            </a:r>
            <a:r>
              <a:rPr lang="es-ES_tradnl" sz="900" dirty="0" smtClean="0"/>
              <a:t>Importancia de la actividad física en la EPOC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ES_tradnl" sz="900" dirty="0" smtClean="0"/>
          </a:p>
          <a:p>
            <a:pPr marL="274320" lvl="0" indent="-274320">
              <a:spcBef>
                <a:spcPts val="4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		Sra. Mª Antonia </a:t>
            </a:r>
            <a:r>
              <a:rPr lang="es-ES_tradnl" sz="900" dirty="0" err="1" smtClean="0">
                <a:solidFill>
                  <a:schemeClr val="accent1">
                    <a:lumMod val="75000"/>
                  </a:schemeClr>
                </a:solidFill>
              </a:rPr>
              <a:t>Ramon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lvl="0" indent="-274320">
              <a:spcBef>
                <a:spcPts val="4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12.30-12.50 h	</a:t>
            </a:r>
            <a:r>
              <a:rPr lang="es-ES_tradnl" sz="900" dirty="0" smtClean="0"/>
              <a:t>Centro de excelencia en déficit de alfa-1-antitripsina </a:t>
            </a:r>
            <a:r>
              <a:rPr lang="es-ES_tradnl" sz="900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ES_tradnl" sz="900" dirty="0" smtClean="0"/>
              <a:t>Cuál es su función</a:t>
            </a:r>
            <a:r>
              <a:rPr lang="es-ES_tradnl" sz="9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274320" lvl="0" indent="-274320">
              <a:spcBef>
                <a:spcPts val="4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		Sra. Cristina Esquinas y Dr. Marc </a:t>
            </a:r>
            <a:r>
              <a:rPr lang="es-ES_tradnl" sz="900" dirty="0" err="1" smtClean="0">
                <a:solidFill>
                  <a:schemeClr val="accent1">
                    <a:lumMod val="75000"/>
                  </a:schemeClr>
                </a:solidFill>
              </a:rPr>
              <a:t>Miravitlles</a:t>
            </a:r>
            <a:endParaRPr lang="es-ES_tradnl" sz="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12.50-13.15</a:t>
            </a:r>
            <a:r>
              <a:rPr kumimoji="0" lang="es-ES_tradnl" sz="9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Discusión  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_tradnl" sz="900" noProof="0" dirty="0" smtClean="0">
                <a:solidFill>
                  <a:srgbClr val="AF9709"/>
                </a:solidFill>
              </a:rPr>
              <a:t>13.15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-15.00 h	</a:t>
            </a:r>
            <a:r>
              <a:rPr lang="es-ES_tradnl" sz="900" b="1" dirty="0" smtClean="0">
                <a:solidFill>
                  <a:schemeClr val="accent1">
                    <a:lumMod val="75000"/>
                  </a:schemeClr>
                </a:solidFill>
              </a:rPr>
              <a:t>Almuerzo </a:t>
            </a:r>
            <a:endParaRPr kumimoji="0" lang="es-ES_tradnl" sz="9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5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7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5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717032" y="3734326"/>
            <a:ext cx="3140968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050" dirty="0" smtClean="0">
                <a:solidFill>
                  <a:schemeClr val="bg1"/>
                </a:solidFill>
                <a:latin typeface="Century Gothic" pitchFamily="34" charset="0"/>
              </a:rPr>
              <a:t>Miércoles 25 de febrero. SESIÓN DE TARDE </a:t>
            </a:r>
            <a:endParaRPr lang="es-ES_tradnl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12 Conector recto"/>
          <p:cNvCxnSpPr/>
          <p:nvPr/>
        </p:nvCxnSpPr>
        <p:spPr>
          <a:xfrm flipV="1">
            <a:off x="0" y="3846404"/>
            <a:ext cx="3717032" cy="5516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04664" y="4128482"/>
            <a:ext cx="6453336" cy="515526"/>
          </a:xfrm>
          <a:prstGeom prst="rect">
            <a:avLst/>
          </a:prstGeom>
          <a:solidFill>
            <a:srgbClr val="AF970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SIMPOSIUM : </a:t>
            </a:r>
            <a:r>
              <a:rPr lang="ca-E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¿</a:t>
            </a: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PODEMOS PERSONALIZAR EL MANEJO DEL SÍNDROME DE APNEAS-HIPOPNEAS </a:t>
            </a:r>
          </a:p>
          <a:p>
            <a:pPr algn="just">
              <a:spcBef>
                <a:spcPct val="50000"/>
              </a:spcBef>
            </a:pP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                         DEL SUEÑO (SAHS)</a:t>
            </a:r>
            <a:r>
              <a:rPr lang="ca-ES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360040" y="4572000"/>
            <a:ext cx="6453336" cy="3600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s-ES_tradnl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MODERAN: </a:t>
            </a:r>
            <a:r>
              <a:rPr kumimoji="0" lang="es-ES_tradn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GABRIEL SAMPOL y DRA. PATRÍCIA LLOBERES</a:t>
            </a: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" b="0" i="0" u="none" strike="noStrike" kern="1200" cap="none" spc="0" normalizeH="0" baseline="0" noProof="0" dirty="0" smtClean="0">
              <a:ln>
                <a:noFill/>
              </a:ln>
              <a:solidFill>
                <a:srgbClr val="AF97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15.00-15.30 h   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paciente con cáncer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Miguel Ángel Martínez García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15.30-16.00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El paciente diabético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Gabriel </a:t>
            </a:r>
            <a:r>
              <a:rPr kumimoji="0" lang="es-ES_tradnl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Sampol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16.00-16.30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paciente con EPOC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Xavier Soler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16.30-16.45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Discusión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16.45-17.15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900" b="1" noProof="0" dirty="0" smtClean="0">
                <a:solidFill>
                  <a:schemeClr val="accent1">
                    <a:lumMod val="75000"/>
                  </a:schemeClr>
                </a:solidFill>
              </a:rPr>
              <a:t>Pausa café </a:t>
            </a:r>
            <a:r>
              <a:rPr kumimoji="0" lang="es-ES_tradnl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17.15-17.45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paciente hipertenso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Dra. </a:t>
            </a:r>
            <a:r>
              <a:rPr kumimoji="0" lang="es-ES_tradnl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Patrícia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Lloberes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17.45-18.15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niño obeso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Mª José Jurado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18.15-18.30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Discusión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0" b="0" i="0" u="none" strike="noStrike" kern="1200" cap="none" spc="0" normalizeH="0" baseline="0" noProof="0" dirty="0" smtClean="0">
              <a:ln>
                <a:noFill/>
              </a:ln>
              <a:solidFill>
                <a:srgbClr val="AF97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S Reference Sans Serif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S Reference Sans Serif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_tradn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Reference Sans Serif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04664" y="4716016"/>
            <a:ext cx="62646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100" dirty="0" smtClean="0">
                <a:solidFill>
                  <a:srgbClr val="AF9709"/>
                </a:solidFill>
                <a:latin typeface="Century Gothic" pitchFamily="34" charset="0"/>
              </a:rPr>
              <a:t>FENOTIPOS  Y SAHS. IMPLICACIONES DEL SAHS EN: </a:t>
            </a:r>
            <a:endParaRPr lang="es-ES" sz="1100" dirty="0">
              <a:solidFill>
                <a:srgbClr val="AF9709"/>
              </a:solidFill>
              <a:latin typeface="Century Gothic" pitchFamily="34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04664" y="7884368"/>
            <a:ext cx="6453336" cy="261610"/>
          </a:xfrm>
          <a:prstGeom prst="rect">
            <a:avLst/>
          </a:prstGeom>
          <a:solidFill>
            <a:srgbClr val="AF970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NOVEDADES TERAPÉUTICAS 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360040" y="7812360"/>
            <a:ext cx="6453336" cy="15121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s-ES_tradnl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MODERA: </a:t>
            </a:r>
            <a:r>
              <a:rPr kumimoji="0" lang="es-ES_tradn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lang="es-ES_tradnl" sz="1000" dirty="0" smtClean="0">
                <a:solidFill>
                  <a:schemeClr val="accent1">
                    <a:lumMod val="75000"/>
                  </a:schemeClr>
                </a:solidFill>
              </a:rPr>
              <a:t>JAVIER DE GRACIA</a:t>
            </a: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" b="0" i="0" u="none" strike="noStrike" kern="1200" cap="none" spc="0" normalizeH="0" baseline="0" noProof="0" dirty="0" smtClean="0">
              <a:ln>
                <a:noFill/>
              </a:ln>
              <a:solidFill>
                <a:srgbClr val="AF97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18.30-19.00 h   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900" dirty="0" smtClean="0"/>
              <a:t>Nuevos tratamientos en fibrosis quística: terapia génica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Antoni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 Álvarez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19.00-19.20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Discusión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0" b="0" i="0" u="none" strike="noStrike" kern="1200" cap="none" spc="0" normalizeH="0" baseline="0" noProof="0" dirty="0" smtClean="0">
              <a:ln>
                <a:noFill/>
              </a:ln>
              <a:solidFill>
                <a:srgbClr val="AF97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S Reference Sans Serif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MS Reference Sans Serif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s-ES_tradnl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Reference Sans Serif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endParaRPr kumimoji="0" lang="es-ES_tradnl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04664" y="395536"/>
            <a:ext cx="6453336" cy="261610"/>
          </a:xfrm>
          <a:prstGeom prst="rect">
            <a:avLst/>
          </a:prstGeom>
          <a:solidFill>
            <a:srgbClr val="AF970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PATOLOGÍA OCUPACIONAL 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216024" y="971600"/>
            <a:ext cx="6597352" cy="4824536"/>
          </a:xfrm>
        </p:spPr>
        <p:txBody>
          <a:bodyPr>
            <a:noAutofit/>
          </a:bodyPr>
          <a:lstStyle/>
          <a:p>
            <a:pPr lvl="2">
              <a:spcBef>
                <a:spcPts val="400"/>
              </a:spcBef>
              <a:buClr>
                <a:srgbClr val="AF9709"/>
              </a:buClr>
              <a:buFont typeface="Wingdings" pitchFamily="2" charset="2"/>
              <a:buChar char="Ø"/>
            </a:pPr>
            <a:r>
              <a:rPr lang="es-ES_tradnl" sz="900" b="1" dirty="0" smtClean="0">
                <a:solidFill>
                  <a:schemeClr val="accent1">
                    <a:lumMod val="75000"/>
                  </a:schemeClr>
                </a:solidFill>
              </a:rPr>
              <a:t>MODERADORES:  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DRA. SUSANA GÓMEZ y DR. FERRAN MORELL  </a:t>
            </a:r>
          </a:p>
          <a:p>
            <a:pPr lvl="2">
              <a:spcBef>
                <a:spcPts val="400"/>
              </a:spcBef>
              <a:buClr>
                <a:srgbClr val="AF9709"/>
              </a:buClr>
              <a:buFont typeface="Wingdings" pitchFamily="2" charset="2"/>
              <a:buChar char="Ø"/>
            </a:pPr>
            <a:endParaRPr lang="es-ES_tradnl" sz="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09.00-09.30 h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_tradnl" sz="900" dirty="0" smtClean="0"/>
              <a:t>Asma ocupacional como causa de asma grave.  Pauta diagnóstica y posibilidades de tratamiento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Dr. Xavier Muñoz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09.30-10.00 h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_tradnl" sz="900" dirty="0" smtClean="0"/>
              <a:t>Inhalaciones agudas: cloro, NH</a:t>
            </a:r>
            <a:r>
              <a:rPr lang="es-ES_tradnl" sz="900" baseline="-25000" dirty="0" smtClean="0"/>
              <a:t>4 </a:t>
            </a:r>
            <a:r>
              <a:rPr lang="es-ES_tradnl" sz="900" dirty="0" smtClean="0"/>
              <a:t> e </a:t>
            </a:r>
            <a:r>
              <a:rPr lang="es-ES_tradnl" sz="900" dirty="0" err="1" smtClean="0"/>
              <a:t>isocianatos</a:t>
            </a:r>
            <a:endParaRPr lang="es-ES_tradnl" sz="900" dirty="0" smtClean="0"/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/>
              <a:t>	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Dr. </a:t>
            </a:r>
            <a:r>
              <a:rPr lang="ca-ES" sz="900" dirty="0" smtClean="0">
                <a:solidFill>
                  <a:schemeClr val="accent2">
                    <a:lumMod val="50000"/>
                  </a:schemeClr>
                </a:solidFill>
              </a:rPr>
              <a:t>Ramon Orriols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10.00-10.30 h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_tradnl" sz="900" dirty="0" smtClean="0"/>
              <a:t>Asma y contaminación ambiental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		Dra. Mª Jesús Cruz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10.30-11.00 h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_tradnl" sz="900" b="1" dirty="0" smtClean="0">
                <a:solidFill>
                  <a:srgbClr val="AF9709"/>
                </a:solidFill>
              </a:rPr>
              <a:t>Discusión 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rgbClr val="AF9709"/>
                </a:solidFill>
              </a:rPr>
              <a:t>11.00-11,30 h	</a:t>
            </a:r>
            <a:r>
              <a:rPr lang="es-ES_tradnl" sz="900" b="1" dirty="0" smtClean="0">
                <a:solidFill>
                  <a:schemeClr val="accent1">
                    <a:lumMod val="75000"/>
                  </a:schemeClr>
                </a:solidFill>
              </a:rPr>
              <a:t>Pausa café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endParaRPr lang="es-ES_tradnl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endParaRPr lang="es-ES_tradnl" sz="9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22960" lvl="4" indent="-274320">
              <a:buClr>
                <a:srgbClr val="AF9709"/>
              </a:buClr>
              <a:buSzPct val="76000"/>
              <a:buFont typeface="Wingdings" pitchFamily="2" charset="2"/>
              <a:buChar char="Ø"/>
            </a:pPr>
            <a:endParaRPr lang="es-ES_tradnl" sz="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22960" lvl="4" indent="-274320">
              <a:buClr>
                <a:srgbClr val="AF9709"/>
              </a:buClr>
              <a:buSzPct val="76000"/>
              <a:buFont typeface="Wingdings" pitchFamily="2" charset="2"/>
              <a:buChar char="Ø"/>
            </a:pPr>
            <a:r>
              <a:rPr lang="es-ES_tradnl" sz="900" b="1" dirty="0" smtClean="0">
                <a:solidFill>
                  <a:schemeClr val="accent1">
                    <a:lumMod val="75000"/>
                  </a:schemeClr>
                </a:solidFill>
              </a:rPr>
              <a:t>MODERADORES:  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DRA. NEUS MORENO y DR. JAUME FERRER 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endParaRPr lang="es-ES_tradnl" sz="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11.30-12.00 h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_tradnl" sz="900" dirty="0" smtClean="0"/>
              <a:t>El impacto del amianto en la salud de la población española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Dra. Montserrat García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12.00-12.30 h	</a:t>
            </a:r>
            <a:r>
              <a:rPr lang="es-ES_tradnl" sz="900" dirty="0" smtClean="0"/>
              <a:t>Asbestosis </a:t>
            </a:r>
            <a:r>
              <a:rPr lang="es-ES_tradnl" sz="900" dirty="0" err="1" smtClean="0"/>
              <a:t>pathology</a:t>
            </a:r>
            <a:r>
              <a:rPr lang="es-ES_tradnl" sz="900" dirty="0" smtClean="0"/>
              <a:t> </a:t>
            </a:r>
            <a:r>
              <a:rPr lang="es-ES_tradnl" sz="900" dirty="0" err="1" smtClean="0"/>
              <a:t>today</a:t>
            </a:r>
            <a:r>
              <a:rPr lang="es-ES_tradnl" sz="9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s-ES_tradnl" sz="900" dirty="0" smtClean="0"/>
              <a:t>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Dr. Paul de </a:t>
            </a:r>
            <a:r>
              <a:rPr lang="es-ES_tradnl" sz="900" dirty="0" err="1" smtClean="0">
                <a:solidFill>
                  <a:schemeClr val="accent2">
                    <a:lumMod val="50000"/>
                  </a:schemeClr>
                </a:solidFill>
              </a:rPr>
              <a:t>Vuyst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>
              <a:spcBef>
                <a:spcPts val="2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rgbClr val="AF9709"/>
                </a:solidFill>
              </a:rPr>
              <a:t>12.30-13.00 h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_tradnl" sz="900" dirty="0" smtClean="0"/>
              <a:t>Amianto y cáncer de pulmón. Determinaciones en tejido y lavado </a:t>
            </a:r>
            <a:r>
              <a:rPr lang="es-ES_tradnl" sz="900" dirty="0" err="1" smtClean="0"/>
              <a:t>broncoalveolar</a:t>
            </a:r>
            <a:r>
              <a:rPr lang="es-ES_tradnl" sz="900" dirty="0" smtClean="0"/>
              <a:t> </a:t>
            </a:r>
            <a:endParaRPr lang="es-ES_tradnl" sz="900" b="1" dirty="0" smtClean="0">
              <a:solidFill>
                <a:srgbClr val="AF9709"/>
              </a:solidFill>
            </a:endParaRPr>
          </a:p>
          <a:p>
            <a:pPr>
              <a:spcBef>
                <a:spcPts val="200"/>
              </a:spcBef>
              <a:buClr>
                <a:srgbClr val="AF9709"/>
              </a:buClr>
              <a:buNone/>
            </a:pPr>
            <a:r>
              <a:rPr lang="es-ES_tradnl" sz="900" b="1" dirty="0" smtClean="0">
                <a:solidFill>
                  <a:srgbClr val="AF9709"/>
                </a:solidFill>
              </a:rPr>
              <a:t> 	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Dr. Jaume Ferrer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s-ES_tradnl" sz="900" b="1" dirty="0" smtClean="0">
              <a:solidFill>
                <a:srgbClr val="AF9709"/>
              </a:solidFill>
            </a:endParaRPr>
          </a:p>
          <a:p>
            <a:pPr>
              <a:spcBef>
                <a:spcPts val="200"/>
              </a:spcBef>
              <a:buClr>
                <a:srgbClr val="AF9709"/>
              </a:buClr>
              <a:buNone/>
            </a:pP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13.00-13.30h</a:t>
            </a:r>
            <a:r>
              <a:rPr lang="es-ES_tradnl" sz="900" b="1" dirty="0" smtClean="0">
                <a:solidFill>
                  <a:schemeClr val="bg2"/>
                </a:solidFill>
              </a:rPr>
              <a:t>	</a:t>
            </a:r>
            <a:r>
              <a:rPr lang="es-ES_tradnl" sz="900" b="1" dirty="0" smtClean="0">
                <a:solidFill>
                  <a:srgbClr val="AF9709"/>
                </a:solidFill>
              </a:rPr>
              <a:t>Discusión </a:t>
            </a:r>
            <a:endParaRPr lang="es-ES_tradnl" sz="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_tradnl" sz="900" dirty="0" smtClean="0">
                <a:solidFill>
                  <a:srgbClr val="AF9709"/>
                </a:solidFill>
              </a:rPr>
              <a:t>13.30-15.00 h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_tradnl" sz="900" b="1" dirty="0" smtClean="0">
                <a:solidFill>
                  <a:schemeClr val="accent1">
                    <a:lumMod val="75000"/>
                  </a:schemeClr>
                </a:solidFill>
              </a:rPr>
              <a:t>Almuerzo</a:t>
            </a:r>
          </a:p>
          <a:p>
            <a:pPr>
              <a:buClr>
                <a:srgbClr val="AF9709"/>
              </a:buClr>
              <a:buNone/>
            </a:pPr>
            <a:endParaRPr lang="es-ES_tradnl" sz="9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33056" y="46529"/>
            <a:ext cx="2924944" cy="2539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050" dirty="0" smtClean="0">
                <a:solidFill>
                  <a:schemeClr val="bg1"/>
                </a:solidFill>
                <a:latin typeface="Century Gothic" pitchFamily="34" charset="0"/>
              </a:rPr>
              <a:t>Jueves 26 de febrero. SESIÓN DE MAÑANA </a:t>
            </a:r>
            <a:endParaRPr lang="es-ES_tradnl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179512"/>
            <a:ext cx="400506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04664" y="2987824"/>
            <a:ext cx="62646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100" dirty="0" smtClean="0">
                <a:solidFill>
                  <a:srgbClr val="AF9709"/>
                </a:solidFill>
                <a:latin typeface="Century Gothic" pitchFamily="34" charset="0"/>
              </a:rPr>
              <a:t>PATOLOGÍA OCUPACIONAL POR EXPOSICIÓN A AMIANTO </a:t>
            </a:r>
            <a:endParaRPr lang="es-ES" sz="1100" dirty="0">
              <a:solidFill>
                <a:srgbClr val="AF9709"/>
              </a:solidFill>
              <a:latin typeface="Century Gothic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33056" y="5004048"/>
            <a:ext cx="2924944" cy="25391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050" dirty="0" smtClean="0">
                <a:solidFill>
                  <a:schemeClr val="bg1"/>
                </a:solidFill>
                <a:latin typeface="Century Gothic" pitchFamily="34" charset="0"/>
              </a:rPr>
              <a:t>Jueves 26 de febrero. SESIÓN DE TARDE     </a:t>
            </a:r>
            <a:endParaRPr lang="es-ES_tradnl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0" y="5148064"/>
            <a:ext cx="3977680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2 Marcador de contenido"/>
          <p:cNvSpPr txBox="1">
            <a:spLocks/>
          </p:cNvSpPr>
          <p:nvPr/>
        </p:nvSpPr>
        <p:spPr>
          <a:xfrm>
            <a:off x="260648" y="5688632"/>
            <a:ext cx="6597352" cy="34918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kumimoji="0" lang="es-ES_tradnl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MODERADORES:  </a:t>
            </a:r>
            <a:r>
              <a:rPr lang="es-ES_tradnl" sz="900" noProof="0" dirty="0" smtClean="0">
                <a:solidFill>
                  <a:schemeClr val="accent1">
                    <a:lumMod val="75000"/>
                  </a:schemeClr>
                </a:solidFill>
              </a:rPr>
              <a:t>DR. CARLES BRAVO y DR. ANTONIO ROMAN 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endParaRPr kumimoji="0" lang="es-ES_tradnl" sz="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15.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00-15.30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900" dirty="0" smtClean="0"/>
              <a:t>Los primeros 800 trasplantes pulmonares del Programa Catalán de Trasplante</a:t>
            </a:r>
            <a:r>
              <a:rPr kumimoji="0" lang="es-ES_tradnl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ES_tradnl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_tradnl" sz="900" noProof="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ES_tradnl" sz="900" noProof="0" dirty="0" smtClean="0">
                <a:solidFill>
                  <a:schemeClr val="accent1">
                    <a:lumMod val="75000"/>
                  </a:schemeClr>
                </a:solidFill>
              </a:rPr>
              <a:t>Dr. Víctor </a:t>
            </a:r>
            <a:r>
              <a:rPr lang="es-ES_tradnl" sz="900" noProof="0" dirty="0" err="1" smtClean="0">
                <a:solidFill>
                  <a:schemeClr val="accent1">
                    <a:lumMod val="75000"/>
                  </a:schemeClr>
                </a:solidFill>
              </a:rPr>
              <a:t>Monforte</a:t>
            </a:r>
            <a:r>
              <a:rPr lang="es-ES_tradnl" sz="900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15.30-16.00 h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_tradnl" sz="900" dirty="0" smtClean="0"/>
              <a:t>Tendencia en donación de órganos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/>
              <a:t>	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Dra. Mª Teresa Pont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_tradnl" sz="900" dirty="0" smtClean="0">
                <a:solidFill>
                  <a:schemeClr val="accent4">
                    <a:lumMod val="50000"/>
                  </a:schemeClr>
                </a:solidFill>
              </a:rPr>
              <a:t>16.00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-16.20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900" noProof="0" dirty="0" smtClean="0"/>
              <a:t>Nuevos criterios de selección de candidatos y seguimiento </a:t>
            </a:r>
            <a:r>
              <a:rPr lang="es-ES_tradnl" sz="900" noProof="0" dirty="0" err="1" smtClean="0"/>
              <a:t>postrasplante</a:t>
            </a:r>
            <a:r>
              <a:rPr lang="es-ES_tradnl" sz="900" noProof="0" dirty="0" smtClean="0"/>
              <a:t> en 2015</a:t>
            </a:r>
            <a:endParaRPr kumimoji="0" lang="es-ES_tradnl" sz="9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_tradnl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a. Cristina </a:t>
            </a:r>
            <a:r>
              <a:rPr lang="es-ES_tradnl" sz="900" dirty="0" err="1" smtClean="0">
                <a:solidFill>
                  <a:schemeClr val="accent2">
                    <a:lumMod val="50000"/>
                  </a:schemeClr>
                </a:solidFill>
              </a:rPr>
              <a:t>Berastegui</a:t>
            </a:r>
            <a:endParaRPr lang="es-ES_tradnl" sz="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16.20-16.40 h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_tradnl" sz="900" b="1" dirty="0" smtClean="0">
                <a:solidFill>
                  <a:srgbClr val="AF9709"/>
                </a:solidFill>
              </a:rPr>
              <a:t>Discusión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rgbClr val="AF9709"/>
                </a:solidFill>
              </a:rPr>
              <a:t>16.40-17.10 h	</a:t>
            </a:r>
            <a:r>
              <a:rPr lang="es-ES_tradnl" sz="900" b="1" dirty="0" smtClean="0">
                <a:solidFill>
                  <a:schemeClr val="accent1">
                    <a:lumMod val="75000"/>
                  </a:schemeClr>
                </a:solidFill>
              </a:rPr>
              <a:t>Pausa café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17.10-17.40 h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900" dirty="0" smtClean="0"/>
              <a:t>Fisiología de la </a:t>
            </a:r>
            <a:r>
              <a:rPr lang="es-ES_tradnl" sz="900" dirty="0" err="1" smtClean="0"/>
              <a:t>linfangioleiomiomatosis</a:t>
            </a:r>
            <a:r>
              <a:rPr lang="es-ES_tradnl" sz="900" dirty="0" smtClean="0"/>
              <a:t>, similitudes y diferencias con el cáncer</a:t>
            </a:r>
            <a:r>
              <a:rPr lang="es-ES_tradnl" sz="900" noProof="0" dirty="0" smtClean="0"/>
              <a:t> </a:t>
            </a:r>
            <a:endParaRPr kumimoji="0" lang="es-ES_tradnl" sz="9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_tradnl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</a:t>
            </a:r>
            <a:r>
              <a:rPr kumimoji="0" lang="es-ES_tradnl" sz="9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900" noProof="0" dirty="0" smtClean="0">
                <a:solidFill>
                  <a:schemeClr val="accent2">
                    <a:lumMod val="50000"/>
                  </a:schemeClr>
                </a:solidFill>
              </a:rPr>
              <a:t>Miguel Ángel </a:t>
            </a:r>
            <a:r>
              <a:rPr lang="es-ES_tradnl" sz="900" noProof="0" dirty="0" err="1" smtClean="0">
                <a:solidFill>
                  <a:schemeClr val="accent2">
                    <a:lumMod val="50000"/>
                  </a:schemeClr>
                </a:solidFill>
              </a:rPr>
              <a:t>Pujana</a:t>
            </a:r>
            <a:endParaRPr kumimoji="0" lang="es-ES_tradnl" sz="900" b="0" i="0" u="none" strike="noStrike" kern="1200" cap="none" spc="0" normalizeH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rgbClr val="AF9709"/>
                </a:solidFill>
              </a:rPr>
              <a:t>17.40-18.00 h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_tradnl" sz="900" dirty="0" smtClean="0"/>
              <a:t>Trasplante pulmonar e hipertensión arterial pulmonar. A quién y cuándo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rgbClr val="C00000"/>
                </a:solidFill>
              </a:rPr>
              <a:t>	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Dr. Manuel López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rgbClr val="AF9709"/>
                </a:solidFill>
              </a:rPr>
              <a:t>18.30-19.00 h</a:t>
            </a:r>
            <a:r>
              <a:rPr lang="es-ES_tradnl" sz="900" dirty="0" smtClean="0">
                <a:solidFill>
                  <a:srgbClr val="C00000"/>
                </a:solidFill>
              </a:rPr>
              <a:t>     	</a:t>
            </a:r>
            <a:r>
              <a:rPr lang="es-ES_tradnl" sz="900" dirty="0" smtClean="0"/>
              <a:t>Controversias y retos en la anatomía patológica del trasplante pulmonar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rgbClr val="C00000"/>
                </a:solidFill>
              </a:rPr>
              <a:t>                         	</a:t>
            </a:r>
            <a:r>
              <a:rPr lang="es-ES_tradnl" sz="900" dirty="0" smtClean="0">
                <a:solidFill>
                  <a:schemeClr val="accent2">
                    <a:lumMod val="50000"/>
                  </a:schemeClr>
                </a:solidFill>
              </a:rPr>
              <a:t>Dr. Joaquim Majó 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r>
              <a:rPr lang="es-ES_tradnl" sz="900" dirty="0" smtClean="0">
                <a:solidFill>
                  <a:srgbClr val="AF9709"/>
                </a:solidFill>
              </a:rPr>
              <a:t>19.00-19.30 h</a:t>
            </a: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es-ES_tradnl" sz="900" dirty="0" err="1" smtClean="0"/>
              <a:t>Lung</a:t>
            </a:r>
            <a:r>
              <a:rPr lang="es-ES_tradnl" sz="900" dirty="0" smtClean="0"/>
              <a:t> </a:t>
            </a:r>
            <a:r>
              <a:rPr lang="es-ES_tradnl" sz="900" dirty="0" err="1" smtClean="0"/>
              <a:t>transplantation</a:t>
            </a:r>
            <a:r>
              <a:rPr lang="es-ES_tradnl" sz="900" dirty="0" smtClean="0"/>
              <a:t> in ILD. </a:t>
            </a:r>
            <a:r>
              <a:rPr lang="es-ES_tradnl" sz="900" dirty="0" err="1" smtClean="0"/>
              <a:t>The</a:t>
            </a:r>
            <a:r>
              <a:rPr lang="es-ES_tradnl" sz="900" dirty="0" smtClean="0"/>
              <a:t> Seattle </a:t>
            </a:r>
            <a:r>
              <a:rPr lang="es-ES_tradnl" sz="900" dirty="0" err="1" smtClean="0"/>
              <a:t>Program</a:t>
            </a:r>
            <a:r>
              <a:rPr lang="es-ES_tradnl" sz="900" dirty="0" smtClean="0"/>
              <a:t> </a:t>
            </a:r>
            <a:r>
              <a:rPr lang="es-ES_tradnl" sz="900" dirty="0" err="1" smtClean="0"/>
              <a:t>experience</a:t>
            </a:r>
            <a:endParaRPr lang="es-ES_tradnl" sz="900" dirty="0" smtClean="0"/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</a:pPr>
            <a:r>
              <a:rPr lang="es-ES_tradnl" sz="9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s-ES_tradnl" sz="900" dirty="0" err="1" smtClean="0">
                <a:solidFill>
                  <a:schemeClr val="accent1">
                    <a:lumMod val="75000"/>
                  </a:schemeClr>
                </a:solidFill>
              </a:rPr>
              <a:t>Ganesh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_tradnl" sz="900" dirty="0" err="1" smtClean="0">
                <a:solidFill>
                  <a:schemeClr val="accent1">
                    <a:lumMod val="75000"/>
                  </a:schemeClr>
                </a:solidFill>
              </a:rPr>
              <a:t>Raghu</a:t>
            </a: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</a:pPr>
            <a:r>
              <a:rPr lang="es-ES_tradnl" sz="900" dirty="0" smtClean="0">
                <a:solidFill>
                  <a:schemeClr val="accent1">
                    <a:lumMod val="75000"/>
                  </a:schemeClr>
                </a:solidFill>
              </a:rPr>
              <a:t>19.30-19.50 h     	</a:t>
            </a:r>
            <a:r>
              <a:rPr lang="es-ES_tradnl" sz="900" b="1" dirty="0" smtClean="0">
                <a:solidFill>
                  <a:srgbClr val="AF9709"/>
                </a:solidFill>
              </a:rPr>
              <a:t>Discusión </a:t>
            </a: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endParaRPr lang="es-ES_tradnl" sz="900" dirty="0" smtClean="0">
              <a:solidFill>
                <a:srgbClr val="C00000"/>
              </a:solidFill>
            </a:endParaRPr>
          </a:p>
          <a:p>
            <a:pPr marL="274320" lvl="0" indent="-274320">
              <a:spcBef>
                <a:spcPts val="300"/>
              </a:spcBef>
              <a:buClr>
                <a:srgbClr val="AF9709"/>
              </a:buClr>
              <a:buSzPct val="76000"/>
              <a:defRPr/>
            </a:pPr>
            <a:endParaRPr lang="es-ES_tradnl" sz="9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04664" y="694601"/>
            <a:ext cx="62646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100" dirty="0" smtClean="0">
                <a:solidFill>
                  <a:srgbClr val="AF9709"/>
                </a:solidFill>
                <a:latin typeface="Century Gothic" pitchFamily="34" charset="0"/>
              </a:rPr>
              <a:t>ASMA OCUPACIONAL </a:t>
            </a:r>
            <a:endParaRPr lang="es-ES" sz="1100" dirty="0">
              <a:solidFill>
                <a:srgbClr val="AF9709"/>
              </a:solidFill>
              <a:latin typeface="Century Gothic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2060848" y="827584"/>
            <a:ext cx="4797152" cy="0"/>
          </a:xfrm>
          <a:prstGeom prst="line">
            <a:avLst/>
          </a:prstGeom>
          <a:ln>
            <a:solidFill>
              <a:srgbClr val="AF9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509120" y="3131840"/>
            <a:ext cx="2348880" cy="0"/>
          </a:xfrm>
          <a:prstGeom prst="line">
            <a:avLst/>
          </a:prstGeom>
          <a:ln>
            <a:solidFill>
              <a:srgbClr val="AF97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04664" y="5364088"/>
            <a:ext cx="6453336" cy="261610"/>
          </a:xfrm>
          <a:prstGeom prst="rect">
            <a:avLst/>
          </a:prstGeom>
          <a:solidFill>
            <a:srgbClr val="AF970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TRASPLANTE PULMONAR  </a:t>
            </a:r>
            <a:endParaRPr lang="es-E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60648" y="683568"/>
            <a:ext cx="6597352" cy="4968552"/>
          </a:xfrm>
        </p:spPr>
        <p:txBody>
          <a:bodyPr>
            <a:noAutofit/>
          </a:bodyPr>
          <a:lstStyle/>
          <a:p>
            <a:pPr lvl="2">
              <a:spcBef>
                <a:spcPts val="400"/>
              </a:spcBef>
              <a:buClr>
                <a:srgbClr val="AF9709"/>
              </a:buClr>
              <a:buFont typeface="Wingdings" pitchFamily="2" charset="2"/>
              <a:buChar char="Ø"/>
            </a:pPr>
            <a:r>
              <a:rPr lang="es-ES" sz="900" b="1" dirty="0" smtClean="0">
                <a:solidFill>
                  <a:schemeClr val="accent1">
                    <a:lumMod val="75000"/>
                  </a:schemeClr>
                </a:solidFill>
              </a:rPr>
              <a:t>MODERADORES:  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DRA. ANA VILLAR  y DR. FERRAN MORELL  </a:t>
            </a:r>
          </a:p>
          <a:p>
            <a:pPr lvl="2">
              <a:spcBef>
                <a:spcPts val="400"/>
              </a:spcBef>
              <a:buClr>
                <a:srgbClr val="AF9709"/>
              </a:buClr>
              <a:buFont typeface="Wingdings" pitchFamily="2" charset="2"/>
              <a:buChar char="Ø"/>
            </a:pPr>
            <a:endParaRPr lang="es-ES" sz="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09.00-09.20 h</a:t>
            </a:r>
            <a:r>
              <a:rPr lang="es-ES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" sz="900" dirty="0" smtClean="0"/>
              <a:t>BAL y </a:t>
            </a:r>
            <a:r>
              <a:rPr lang="es-ES" sz="900" dirty="0" err="1" smtClean="0"/>
              <a:t>criobiopsia</a:t>
            </a:r>
            <a:r>
              <a:rPr lang="es-ES" sz="900" dirty="0" smtClean="0"/>
              <a:t> en enfermedad pulmonar intersticial (EPI)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Dra. Ana Villar  y Dr. Mario Culebras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rgbClr val="AF9709"/>
                </a:solidFill>
              </a:rPr>
              <a:t>09.20-09.40 h	</a:t>
            </a:r>
            <a:r>
              <a:rPr lang="es-ES" sz="900" dirty="0" smtClean="0"/>
              <a:t>Diagnóstico precoz de la EPI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rgbClr val="AF9709"/>
                </a:solidFill>
              </a:rPr>
              <a:t>	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Dra.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Maria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Molina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09.40-10.10 h</a:t>
            </a:r>
            <a:r>
              <a:rPr lang="es-ES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" sz="900" dirty="0" smtClean="0"/>
              <a:t>TAC en neumonía intersticial idiopática y en </a:t>
            </a:r>
            <a:r>
              <a:rPr lang="es-ES" sz="900" dirty="0" err="1" smtClean="0"/>
              <a:t>bronquiolitis</a:t>
            </a:r>
            <a:r>
              <a:rPr lang="es-ES" sz="900" dirty="0" smtClean="0"/>
              <a:t>-fibrosis del fumador  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rgbClr val="C00000"/>
                </a:solidFill>
              </a:rPr>
              <a:t>	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Dr.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Tomàs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Franquet</a:t>
            </a:r>
            <a:endParaRPr lang="es-ES" sz="9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10.10-10.40 h</a:t>
            </a:r>
            <a:r>
              <a:rPr lang="es-ES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" sz="900" dirty="0" smtClean="0"/>
              <a:t>New </a:t>
            </a:r>
            <a:r>
              <a:rPr lang="es-ES" sz="900" dirty="0" err="1" smtClean="0"/>
              <a:t>diagnostic</a:t>
            </a:r>
            <a:r>
              <a:rPr lang="es-ES" sz="900" dirty="0" smtClean="0"/>
              <a:t> </a:t>
            </a:r>
            <a:r>
              <a:rPr lang="es-ES" sz="900" dirty="0" err="1" smtClean="0"/>
              <a:t>Guidelines</a:t>
            </a:r>
            <a:r>
              <a:rPr lang="es-ES" sz="900" dirty="0" smtClean="0"/>
              <a:t> </a:t>
            </a:r>
            <a:r>
              <a:rPr lang="es-ES" sz="900" dirty="0" err="1" smtClean="0"/>
              <a:t>on</a:t>
            </a:r>
            <a:r>
              <a:rPr lang="es-ES" sz="900" dirty="0" smtClean="0"/>
              <a:t> IPF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		Dr. </a:t>
            </a:r>
            <a:r>
              <a:rPr lang="es-ES" sz="900" dirty="0" err="1" smtClean="0">
                <a:solidFill>
                  <a:schemeClr val="accent1">
                    <a:lumMod val="75000"/>
                  </a:schemeClr>
                </a:solidFill>
              </a:rPr>
              <a:t>Ganesh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900" dirty="0" err="1" smtClean="0">
                <a:solidFill>
                  <a:schemeClr val="accent1">
                    <a:lumMod val="75000"/>
                  </a:schemeClr>
                </a:solidFill>
              </a:rPr>
              <a:t>Raghu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10.40-10.55 h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sz="900" b="1" dirty="0" smtClean="0">
                <a:solidFill>
                  <a:srgbClr val="AF9709"/>
                </a:solidFill>
              </a:rPr>
              <a:t>Discusión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10.55-11.15 h </a:t>
            </a:r>
            <a:r>
              <a:rPr lang="es-ES" sz="900" b="1" dirty="0" smtClean="0">
                <a:solidFill>
                  <a:schemeClr val="accent1">
                    <a:lumMod val="75000"/>
                  </a:schemeClr>
                </a:solidFill>
              </a:rPr>
              <a:t>	Pausa café</a:t>
            </a:r>
            <a:endParaRPr lang="es-ES" sz="9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11.15-11.35 h</a:t>
            </a:r>
            <a:r>
              <a:rPr lang="es-ES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S" sz="900" dirty="0" smtClean="0"/>
              <a:t>Diagnóstico de la neumonitis por hipersensibilidad (HP)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Dr.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Ferran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Morell</a:t>
            </a:r>
            <a:r>
              <a:rPr lang="es-ES" sz="900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11.35-11.55 h	</a:t>
            </a:r>
            <a:r>
              <a:rPr lang="es-ES" sz="900" dirty="0" smtClean="0"/>
              <a:t>Neumonía intersticial centrada en las vías aéreas en trabajadores de la limpieza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	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Dr.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Ramon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Orriols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2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11.55-12.10 h	</a:t>
            </a:r>
            <a:r>
              <a:rPr lang="es-ES" sz="900" b="1" dirty="0" smtClean="0">
                <a:solidFill>
                  <a:srgbClr val="AF9709"/>
                </a:solidFill>
              </a:rPr>
              <a:t>Discusión  </a:t>
            </a:r>
          </a:p>
          <a:p>
            <a:pPr>
              <a:spcBef>
                <a:spcPts val="200"/>
              </a:spcBef>
              <a:buClr>
                <a:srgbClr val="AF9709"/>
              </a:buClr>
              <a:buNone/>
            </a:pPr>
            <a:endParaRPr lang="es-ES" sz="900" dirty="0" smtClean="0">
              <a:solidFill>
                <a:srgbClr val="AF9709"/>
              </a:solidFill>
            </a:endParaRPr>
          </a:p>
          <a:p>
            <a:pPr>
              <a:spcBef>
                <a:spcPts val="2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rgbClr val="AF9709"/>
                </a:solidFill>
              </a:rPr>
              <a:t>12.10-14.00 h</a:t>
            </a:r>
            <a:r>
              <a:rPr lang="es-ES" sz="900" b="1" dirty="0" smtClean="0">
                <a:solidFill>
                  <a:schemeClr val="bg2"/>
                </a:solidFill>
              </a:rPr>
              <a:t>	</a:t>
            </a:r>
            <a:r>
              <a:rPr lang="es-ES" sz="900" b="1" dirty="0" smtClean="0">
                <a:solidFill>
                  <a:srgbClr val="AF9709"/>
                </a:solidFill>
              </a:rPr>
              <a:t>Sesión </a:t>
            </a:r>
            <a:r>
              <a:rPr lang="es-ES" sz="900" b="1" dirty="0" err="1" smtClean="0">
                <a:solidFill>
                  <a:srgbClr val="AF9709"/>
                </a:solidFill>
              </a:rPr>
              <a:t>clinicoradiológica</a:t>
            </a:r>
            <a:r>
              <a:rPr lang="es-ES" sz="900" b="1" dirty="0" smtClean="0">
                <a:solidFill>
                  <a:srgbClr val="AF9709"/>
                </a:solidFill>
              </a:rPr>
              <a:t> </a:t>
            </a:r>
          </a:p>
          <a:p>
            <a:pPr>
              <a:spcBef>
                <a:spcPts val="300"/>
              </a:spcBef>
              <a:buNone/>
            </a:pPr>
            <a:r>
              <a:rPr lang="es-ES" sz="900" b="1" dirty="0" smtClean="0">
                <a:solidFill>
                  <a:schemeClr val="bg2"/>
                </a:solidFill>
              </a:rPr>
              <a:t>	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Discusión de 6 casos </a:t>
            </a:r>
          </a:p>
          <a:p>
            <a:pPr>
              <a:spcBef>
                <a:spcPts val="300"/>
              </a:spcBef>
              <a:buNone/>
            </a:pPr>
            <a:r>
              <a:rPr lang="es-ES" sz="900" dirty="0" smtClean="0"/>
              <a:t>		</a:t>
            </a:r>
            <a:r>
              <a:rPr lang="es-ES" sz="900" dirty="0" smtClean="0">
                <a:solidFill>
                  <a:srgbClr val="AF9709"/>
                </a:solidFill>
              </a:rPr>
              <a:t>MODERADORES:  Dr. Iñigo </a:t>
            </a:r>
            <a:r>
              <a:rPr lang="es-ES" sz="900" dirty="0" err="1" smtClean="0">
                <a:solidFill>
                  <a:srgbClr val="AF9709"/>
                </a:solidFill>
              </a:rPr>
              <a:t>Ojanguren</a:t>
            </a:r>
            <a:r>
              <a:rPr lang="es-ES" sz="900" dirty="0" smtClean="0">
                <a:solidFill>
                  <a:srgbClr val="AF9709"/>
                </a:solidFill>
              </a:rPr>
              <a:t> and Dr. </a:t>
            </a:r>
            <a:r>
              <a:rPr lang="es-ES" sz="900" dirty="0" err="1" smtClean="0">
                <a:solidFill>
                  <a:srgbClr val="AF9709"/>
                </a:solidFill>
              </a:rPr>
              <a:t>Ferran</a:t>
            </a:r>
            <a:r>
              <a:rPr lang="es-ES" sz="900" dirty="0" smtClean="0">
                <a:solidFill>
                  <a:srgbClr val="AF9709"/>
                </a:solidFill>
              </a:rPr>
              <a:t> </a:t>
            </a:r>
            <a:r>
              <a:rPr lang="es-ES" sz="900" dirty="0" err="1" smtClean="0">
                <a:solidFill>
                  <a:srgbClr val="AF9709"/>
                </a:solidFill>
              </a:rPr>
              <a:t>Morell</a:t>
            </a:r>
            <a:r>
              <a:rPr lang="es-ES" sz="900" dirty="0" smtClean="0">
                <a:solidFill>
                  <a:srgbClr val="AF9709"/>
                </a:solidFill>
              </a:rPr>
              <a:t> </a:t>
            </a:r>
          </a:p>
          <a:p>
            <a:pPr>
              <a:spcBef>
                <a:spcPts val="300"/>
              </a:spcBef>
              <a:buNone/>
            </a:pPr>
            <a:r>
              <a:rPr lang="es-ES" sz="900" dirty="0" smtClean="0"/>
              <a:t>		</a:t>
            </a:r>
            <a:r>
              <a:rPr lang="es-ES" sz="900" b="1" dirty="0" smtClean="0"/>
              <a:t>Clínicos:  </a:t>
            </a:r>
            <a:r>
              <a:rPr lang="es-ES" sz="900" dirty="0" err="1" smtClean="0"/>
              <a:t>Dres</a:t>
            </a:r>
            <a:r>
              <a:rPr lang="es-ES" sz="900" dirty="0" smtClean="0"/>
              <a:t>.  E. </a:t>
            </a:r>
            <a:r>
              <a:rPr lang="es-ES" sz="900" dirty="0" err="1" smtClean="0"/>
              <a:t>Balcells</a:t>
            </a:r>
            <a:r>
              <a:rPr lang="es-ES" sz="900" dirty="0" smtClean="0"/>
              <a:t>, D. Castillo, F. Hernández,  M. Molina,  L. Planas, K. Portillo, G. </a:t>
            </a:r>
            <a:r>
              <a:rPr lang="es-ES" sz="900" dirty="0" err="1" smtClean="0"/>
              <a:t>Raghu</a:t>
            </a:r>
            <a:r>
              <a:rPr lang="es-ES" sz="900" dirty="0" smtClean="0"/>
              <a:t>, J. Ruiz Manzano,  </a:t>
            </a:r>
          </a:p>
          <a:p>
            <a:pPr>
              <a:spcBef>
                <a:spcPts val="300"/>
              </a:spcBef>
              <a:buNone/>
            </a:pPr>
            <a:r>
              <a:rPr lang="es-ES" sz="900" dirty="0" smtClean="0"/>
              <a:t>		                   L. </a:t>
            </a:r>
            <a:r>
              <a:rPr lang="es-ES" sz="900" dirty="0" err="1" smtClean="0"/>
              <a:t>Richeldi</a:t>
            </a:r>
            <a:r>
              <a:rPr lang="es-ES" sz="900" dirty="0" smtClean="0"/>
              <a:t>, J. Sellares, M. Vendrell, A. Villar , V. </a:t>
            </a:r>
            <a:r>
              <a:rPr lang="es-ES" sz="900" dirty="0" err="1" smtClean="0"/>
              <a:t>Vicens</a:t>
            </a:r>
            <a:r>
              <a:rPr lang="es-ES" sz="900" dirty="0" smtClean="0"/>
              <a:t> and P. de </a:t>
            </a:r>
            <a:r>
              <a:rPr lang="es-ES" sz="900" dirty="0" err="1" smtClean="0"/>
              <a:t>Vuyst</a:t>
            </a:r>
            <a:r>
              <a:rPr lang="es-ES" sz="900" dirty="0" smtClean="0"/>
              <a:t> </a:t>
            </a:r>
            <a:r>
              <a:rPr lang="es-ES" sz="900" b="1" dirty="0" smtClean="0"/>
              <a:t>  </a:t>
            </a:r>
            <a:r>
              <a:rPr lang="es-ES" sz="900" b="1" dirty="0" smtClean="0">
                <a:solidFill>
                  <a:schemeClr val="bg2"/>
                </a:solidFill>
              </a:rPr>
              <a:t>	</a:t>
            </a:r>
          </a:p>
          <a:p>
            <a:pPr>
              <a:spcBef>
                <a:spcPts val="300"/>
              </a:spcBef>
              <a:buNone/>
            </a:pPr>
            <a:r>
              <a:rPr lang="es-ES" sz="900" b="1" dirty="0" smtClean="0"/>
              <a:t>		Patólogos: </a:t>
            </a:r>
            <a:r>
              <a:rPr lang="es-ES" sz="900" b="1" dirty="0" smtClean="0">
                <a:solidFill>
                  <a:schemeClr val="bg2"/>
                </a:solidFill>
              </a:rPr>
              <a:t> </a:t>
            </a:r>
            <a:r>
              <a:rPr lang="es-ES" sz="900" dirty="0" err="1" smtClean="0"/>
              <a:t>Dres</a:t>
            </a:r>
            <a:r>
              <a:rPr lang="es-ES" sz="900" dirty="0" smtClean="0"/>
              <a:t>. MT. Fernández, L. López, R. </a:t>
            </a:r>
            <a:r>
              <a:rPr lang="es-ES" sz="900" dirty="0" err="1" smtClean="0"/>
              <a:t>Llatjós</a:t>
            </a:r>
            <a:r>
              <a:rPr lang="es-ES" sz="900" dirty="0" smtClean="0"/>
              <a:t>,  J Majó, Mª A. Montero, L. </a:t>
            </a:r>
            <a:r>
              <a:rPr lang="es-ES" sz="900" dirty="0" err="1" smtClean="0"/>
              <a:t>Pijuan</a:t>
            </a:r>
            <a:r>
              <a:rPr lang="es-ES" sz="900" dirty="0" smtClean="0"/>
              <a:t>,  J. Ramírez, MT. Salcedo  </a:t>
            </a:r>
          </a:p>
          <a:p>
            <a:pPr>
              <a:spcBef>
                <a:spcPts val="300"/>
              </a:spcBef>
              <a:buNone/>
            </a:pPr>
            <a:r>
              <a:rPr lang="es-ES" sz="900" dirty="0" smtClean="0"/>
              <a:t>                                                    y I. </a:t>
            </a:r>
            <a:r>
              <a:rPr lang="es-ES" sz="900" dirty="0" err="1" smtClean="0"/>
              <a:t>Sansano</a:t>
            </a:r>
            <a:r>
              <a:rPr lang="es-ES" sz="900" dirty="0" smtClean="0"/>
              <a:t> </a:t>
            </a:r>
          </a:p>
          <a:p>
            <a:pPr>
              <a:spcBef>
                <a:spcPts val="300"/>
              </a:spcBef>
              <a:buNone/>
            </a:pPr>
            <a:r>
              <a:rPr lang="es-ES" sz="900" dirty="0" smtClean="0"/>
              <a:t>		</a:t>
            </a:r>
            <a:r>
              <a:rPr lang="es-ES" sz="900" b="1" dirty="0" smtClean="0"/>
              <a:t>Radiólogos:</a:t>
            </a:r>
            <a:r>
              <a:rPr lang="es-ES" sz="900" dirty="0" smtClean="0"/>
              <a:t>  </a:t>
            </a:r>
            <a:r>
              <a:rPr lang="es-ES" sz="900" dirty="0" err="1" smtClean="0"/>
              <a:t>Dres</a:t>
            </a:r>
            <a:r>
              <a:rPr lang="es-ES" sz="900" dirty="0" smtClean="0"/>
              <a:t>. T. </a:t>
            </a:r>
            <a:r>
              <a:rPr lang="es-ES" sz="900" dirty="0" err="1" smtClean="0"/>
              <a:t>Franquet</a:t>
            </a:r>
            <a:r>
              <a:rPr lang="es-ES" sz="900" dirty="0" smtClean="0"/>
              <a:t>, A. Giménez, I. </a:t>
            </a:r>
            <a:r>
              <a:rPr lang="es-ES" sz="900" dirty="0" err="1" smtClean="0"/>
              <a:t>Guasch</a:t>
            </a:r>
            <a:r>
              <a:rPr lang="es-ES" sz="900" dirty="0" smtClean="0"/>
              <a:t>, P. </a:t>
            </a:r>
            <a:r>
              <a:rPr lang="es-ES" sz="900" dirty="0" err="1" smtClean="0"/>
              <a:t>Luburich</a:t>
            </a:r>
            <a:r>
              <a:rPr lang="es-ES" sz="900" dirty="0" smtClean="0"/>
              <a:t>, P. Ortuño, E. </a:t>
            </a:r>
            <a:r>
              <a:rPr lang="es-ES" sz="900" dirty="0" err="1" smtClean="0"/>
              <a:t>Pallisa</a:t>
            </a:r>
            <a:r>
              <a:rPr lang="es-ES" sz="900" dirty="0" smtClean="0"/>
              <a:t>, M. Sánchez</a:t>
            </a:r>
          </a:p>
          <a:p>
            <a:pPr>
              <a:spcBef>
                <a:spcPts val="300"/>
              </a:spcBef>
              <a:buNone/>
            </a:pPr>
            <a:r>
              <a:rPr lang="es-ES" sz="900" dirty="0" smtClean="0"/>
              <a:t>                                                     y  F. </a:t>
            </a:r>
            <a:r>
              <a:rPr lang="es-ES" sz="900" dirty="0" err="1" smtClean="0"/>
              <a:t>Zuccarino</a:t>
            </a:r>
            <a:endParaRPr lang="es-ES" sz="900" dirty="0" smtClean="0"/>
          </a:p>
          <a:p>
            <a:pPr>
              <a:buNone/>
            </a:pPr>
            <a:endParaRPr lang="es-ES" sz="1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14.00-15.30 h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sz="900" b="1" dirty="0" smtClean="0">
                <a:solidFill>
                  <a:schemeClr val="accent1">
                    <a:lumMod val="75000"/>
                  </a:schemeClr>
                </a:solidFill>
              </a:rPr>
              <a:t>Almuerzo</a:t>
            </a:r>
          </a:p>
          <a:p>
            <a:pPr>
              <a:buClr>
                <a:srgbClr val="AF9709"/>
              </a:buClr>
              <a:buNone/>
            </a:pPr>
            <a:endParaRPr lang="es-ES" sz="9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24" y="334561"/>
            <a:ext cx="6641976" cy="261610"/>
          </a:xfrm>
          <a:prstGeom prst="rect">
            <a:avLst/>
          </a:prstGeom>
          <a:solidFill>
            <a:srgbClr val="AF970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100" dirty="0" smtClean="0">
                <a:solidFill>
                  <a:schemeClr val="bg1"/>
                </a:solidFill>
                <a:latin typeface="Century Gothic" pitchFamily="34" charset="0"/>
              </a:rPr>
              <a:t>INTERNATIONAL SYMPOSIUM ON INTERSTITIAL LUNG DISEASES</a:t>
            </a:r>
            <a:r>
              <a:rPr lang="ca-ES" sz="1100" cap="none" dirty="0" smtClean="0">
                <a:solidFill>
                  <a:schemeClr val="bg1"/>
                </a:solidFill>
                <a:latin typeface="Century Gothic" pitchFamily="34" charset="0"/>
              </a:rPr>
              <a:t> (ILD)</a:t>
            </a:r>
            <a:endParaRPr lang="es-ES_tradnl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188640" y="3923928"/>
            <a:ext cx="6552728" cy="1656184"/>
          </a:xfrm>
          <a:prstGeom prst="round2DiagRect">
            <a:avLst/>
          </a:prstGeom>
          <a:noFill/>
          <a:ln>
            <a:solidFill>
              <a:srgbClr val="AF9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AF9709"/>
                </a:solidFill>
              </a:ln>
              <a:noFill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260648" y="6120680"/>
            <a:ext cx="6597352" cy="2915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22960" marR="0" lvl="2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r>
              <a:rPr lang="en-GB" sz="900" b="1" noProof="0" dirty="0" smtClean="0">
                <a:solidFill>
                  <a:schemeClr val="accent1">
                    <a:lumMod val="75000"/>
                  </a:schemeClr>
                </a:solidFill>
              </a:rPr>
              <a:t>MODERADORES</a:t>
            </a:r>
            <a:r>
              <a:rPr kumimoji="0" lang="en-GB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lang="en-GB" sz="900" dirty="0" smtClean="0">
                <a:solidFill>
                  <a:schemeClr val="accent1">
                    <a:lumMod val="75000"/>
                  </a:schemeClr>
                </a:solidFill>
              </a:rPr>
              <a:t>DR. FERRAN MORELL y </a:t>
            </a:r>
            <a:r>
              <a:rPr lang="en-GB" sz="900" noProof="0" dirty="0" smtClean="0">
                <a:solidFill>
                  <a:schemeClr val="accent1">
                    <a:lumMod val="75000"/>
                  </a:schemeClr>
                </a:solidFill>
              </a:rPr>
              <a:t>DR. JACOBO SELLARÉS</a:t>
            </a:r>
            <a:endParaRPr kumimoji="0" lang="en-GB" sz="9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2" indent="-22860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" pitchFamily="2" charset="2"/>
              <a:buChar char="Ø"/>
              <a:tabLst/>
              <a:defRPr/>
            </a:pPr>
            <a:endParaRPr kumimoji="0" lang="en-GB" sz="7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n-GB" sz="900" dirty="0" smtClean="0">
                <a:solidFill>
                  <a:srgbClr val="AF9709"/>
                </a:solidFill>
              </a:rPr>
              <a:t>15.30-16.00 h</a:t>
            </a:r>
            <a:r>
              <a:rPr lang="en-GB" sz="9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es-ES" sz="900" dirty="0" smtClean="0"/>
              <a:t>New </a:t>
            </a:r>
            <a:r>
              <a:rPr lang="es-ES" sz="900" dirty="0" err="1" smtClean="0"/>
              <a:t>drugs</a:t>
            </a:r>
            <a:r>
              <a:rPr lang="es-ES" sz="900" dirty="0" smtClean="0"/>
              <a:t> in </a:t>
            </a:r>
            <a:r>
              <a:rPr lang="es-ES" sz="900" dirty="0" err="1" smtClean="0"/>
              <a:t>the</a:t>
            </a:r>
            <a:r>
              <a:rPr lang="es-ES" sz="900" dirty="0" smtClean="0"/>
              <a:t> </a:t>
            </a:r>
            <a:r>
              <a:rPr lang="es-ES" sz="900" dirty="0" err="1" smtClean="0"/>
              <a:t>treatment</a:t>
            </a:r>
            <a:r>
              <a:rPr lang="es-ES" sz="900" dirty="0" smtClean="0"/>
              <a:t> of IPF </a:t>
            </a:r>
          </a:p>
          <a:p>
            <a:pPr>
              <a:spcBef>
                <a:spcPts val="400"/>
              </a:spcBef>
              <a:buClr>
                <a:srgbClr val="AF9709"/>
              </a:buClr>
              <a:buNone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Prof. Luca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Richeldi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16.00-16.20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" sz="900" noProof="0" dirty="0" smtClean="0"/>
              <a:t>Tabaco, enfisema y fibrosis: ¿el mismo tratamiento que en la FPI?</a:t>
            </a:r>
            <a:endParaRPr kumimoji="0" lang="es-ES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</a:t>
            </a:r>
            <a:r>
              <a:rPr kumimoji="0" lang="es-ES" sz="900" b="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900" noProof="0" dirty="0" smtClean="0">
                <a:solidFill>
                  <a:schemeClr val="accent2">
                    <a:lumMod val="50000"/>
                  </a:schemeClr>
                </a:solidFill>
              </a:rPr>
              <a:t>Diego Castillo</a:t>
            </a:r>
            <a:endParaRPr kumimoji="0" lang="es-ES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" sz="900" dirty="0" smtClean="0">
                <a:solidFill>
                  <a:schemeClr val="accent4">
                    <a:lumMod val="50000"/>
                  </a:schemeClr>
                </a:solidFill>
              </a:rPr>
              <a:t>16.20-16.50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" sz="900" dirty="0" err="1" smtClean="0"/>
              <a:t>Occupational</a:t>
            </a:r>
            <a:r>
              <a:rPr lang="es-ES" sz="900" dirty="0" smtClean="0"/>
              <a:t> granulomatosis: </a:t>
            </a:r>
            <a:r>
              <a:rPr lang="es-ES" sz="900" dirty="0" err="1" smtClean="0"/>
              <a:t>beryllium</a:t>
            </a:r>
            <a:r>
              <a:rPr lang="es-ES" sz="900" dirty="0" smtClean="0"/>
              <a:t>, </a:t>
            </a:r>
            <a:r>
              <a:rPr lang="es-ES" sz="900" dirty="0" err="1" smtClean="0"/>
              <a:t>aluminium</a:t>
            </a:r>
            <a:r>
              <a:rPr lang="es-ES" sz="900" dirty="0" smtClean="0"/>
              <a:t>, </a:t>
            </a:r>
            <a:r>
              <a:rPr lang="es-ES" sz="900" dirty="0" err="1" smtClean="0"/>
              <a:t>silicates</a:t>
            </a:r>
            <a:r>
              <a:rPr lang="es-ES" sz="900" dirty="0" smtClean="0"/>
              <a:t>, </a:t>
            </a:r>
            <a:r>
              <a:rPr lang="es-ES" sz="900" dirty="0" err="1" smtClean="0"/>
              <a:t>nanoparticles</a:t>
            </a:r>
            <a:r>
              <a:rPr lang="es-ES" sz="900" dirty="0" smtClean="0"/>
              <a:t>, </a:t>
            </a:r>
            <a:r>
              <a:rPr lang="es-ES" sz="900" dirty="0" err="1" smtClean="0"/>
              <a:t>among</a:t>
            </a:r>
            <a:r>
              <a:rPr lang="es-ES" sz="900" dirty="0" smtClean="0"/>
              <a:t> </a:t>
            </a:r>
            <a:r>
              <a:rPr lang="es-ES" sz="900" dirty="0" err="1" smtClean="0"/>
              <a:t>others</a:t>
            </a:r>
            <a:endParaRPr kumimoji="0" lang="es-ES" sz="9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" sz="900" baseline="0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s-ES" sz="900" baseline="0" dirty="0" smtClean="0">
                <a:solidFill>
                  <a:schemeClr val="accent2">
                    <a:lumMod val="50000"/>
                  </a:schemeClr>
                </a:solidFill>
              </a:rPr>
              <a:t>Dr. Paul de </a:t>
            </a:r>
            <a:r>
              <a:rPr lang="es-ES" sz="900" baseline="0" dirty="0" err="1" smtClean="0">
                <a:solidFill>
                  <a:schemeClr val="accent2">
                    <a:lumMod val="50000"/>
                  </a:schemeClr>
                </a:solidFill>
              </a:rPr>
              <a:t>Vuyst</a:t>
            </a:r>
            <a:r>
              <a:rPr lang="es-ES" sz="900" baseline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kumimoji="0" lang="es-ES" sz="9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16.50-17.10 h</a:t>
            </a:r>
            <a:r>
              <a:rPr lang="es-ES" sz="9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s-ES" sz="900" b="1" dirty="0" smtClean="0">
                <a:solidFill>
                  <a:srgbClr val="AF9709"/>
                </a:solidFill>
              </a:rPr>
              <a:t>Discusión  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s-ES" sz="900" dirty="0" smtClean="0">
                <a:solidFill>
                  <a:srgbClr val="AF9709"/>
                </a:solidFill>
              </a:rPr>
              <a:t>17.10-17.30 h	</a:t>
            </a:r>
            <a:r>
              <a:rPr lang="es-ES" sz="900" b="1" dirty="0" smtClean="0">
                <a:solidFill>
                  <a:schemeClr val="accent2">
                    <a:lumMod val="50000"/>
                  </a:schemeClr>
                </a:solidFill>
              </a:rPr>
              <a:t>Pausa café</a:t>
            </a:r>
            <a:r>
              <a:rPr kumimoji="0" lang="es-E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17.30-18.30 h</a:t>
            </a: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" sz="900" noProof="0" dirty="0" smtClean="0"/>
              <a:t>Estudio radiológico de 4 casos de EPI  </a:t>
            </a:r>
            <a:endParaRPr kumimoji="0" lang="es-ES" sz="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s-ES" sz="900" dirty="0" smtClean="0">
                <a:solidFill>
                  <a:schemeClr val="tx1"/>
                </a:solidFill>
              </a:rPr>
              <a:t>		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Dr.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Tomàs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Franquet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y Dra. Esther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Pallisa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s-E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18.30-19.30</a:t>
            </a:r>
            <a:r>
              <a:rPr kumimoji="0" lang="es-ES" sz="900" b="0" i="0" u="none" strike="noStrike" kern="1200" cap="none" spc="0" normalizeH="0" noProof="0" dirty="0" smtClean="0">
                <a:ln>
                  <a:noFill/>
                </a:ln>
                <a:solidFill>
                  <a:srgbClr val="AF970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	</a:t>
            </a:r>
            <a:r>
              <a:rPr kumimoji="0" lang="es-ES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Estudio patológico de </a:t>
            </a:r>
            <a:r>
              <a:rPr lang="es-ES" sz="900" dirty="0" smtClean="0"/>
              <a:t>4</a:t>
            </a:r>
            <a:r>
              <a:rPr kumimoji="0" lang="es-ES" sz="9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casos de EPI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s-ES" sz="900" baseline="0" dirty="0" smtClean="0"/>
              <a:t>		</a:t>
            </a:r>
            <a:r>
              <a:rPr lang="es-ES" sz="900" baseline="0" dirty="0" smtClean="0">
                <a:solidFill>
                  <a:schemeClr val="accent2">
                    <a:lumMod val="50000"/>
                  </a:schemeClr>
                </a:solidFill>
              </a:rPr>
              <a:t>Dra. Mª Ángeles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Montero, Dra. Irene </a:t>
            </a:r>
            <a:r>
              <a:rPr lang="es-ES" sz="900" dirty="0" err="1" smtClean="0">
                <a:solidFill>
                  <a:schemeClr val="accent2">
                    <a:lumMod val="50000"/>
                  </a:schemeClr>
                </a:solidFill>
              </a:rPr>
              <a:t>Sansano</a:t>
            </a:r>
            <a:r>
              <a:rPr lang="es-ES" sz="900" dirty="0" smtClean="0">
                <a:solidFill>
                  <a:schemeClr val="accent2">
                    <a:lumMod val="50000"/>
                  </a:schemeClr>
                </a:solidFill>
              </a:rPr>
              <a:t> y Dr. Joaquim Majó </a:t>
            </a:r>
          </a:p>
          <a:p>
            <a:pPr marL="274320" marR="0" lvl="0" indent="-274320" algn="l" defTabSz="914400" rtl="0" eaLnBrk="1" fontAlgn="auto" latinLnBrk="0" hangingPunct="1">
              <a:spcBef>
                <a:spcPts val="400"/>
              </a:spcBef>
              <a:spcAft>
                <a:spcPts val="0"/>
              </a:spcAft>
              <a:buClr>
                <a:srgbClr val="AF9709"/>
              </a:buClr>
              <a:buSzPct val="76000"/>
              <a:buFont typeface="Wingdings 3"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endParaRPr kumimoji="0" lang="es-ES" sz="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0" y="179512"/>
            <a:ext cx="4005064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0" y="5868144"/>
            <a:ext cx="3861048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717032" y="35496"/>
            <a:ext cx="3140968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050" dirty="0" smtClean="0">
                <a:solidFill>
                  <a:schemeClr val="bg1"/>
                </a:solidFill>
                <a:latin typeface="Century Gothic" pitchFamily="34" charset="0"/>
              </a:rPr>
              <a:t>Viernes 27 de febrero. SESIÓN DE MAÑANA </a:t>
            </a:r>
            <a:endParaRPr lang="es-ES_tradnl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717032" y="5724128"/>
            <a:ext cx="3140968" cy="2616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050" dirty="0" smtClean="0">
                <a:solidFill>
                  <a:schemeClr val="bg1"/>
                </a:solidFill>
                <a:latin typeface="Century Gothic" pitchFamily="34" charset="0"/>
              </a:rPr>
              <a:t>Viernes 27 de febrero. SESIÓN DE TARDE </a:t>
            </a:r>
            <a:endParaRPr lang="es-ES_tradnl" sz="105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60648" y="4139952"/>
            <a:ext cx="612068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827584"/>
            <a:ext cx="2304256" cy="258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12976" y="467544"/>
            <a:ext cx="2171700" cy="30845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a-ES" sz="1200" b="1" dirty="0">
                <a:solidFill>
                  <a:srgbClr val="800000"/>
                </a:solidFill>
                <a:latin typeface="Arial Narrow" pitchFamily="34" charset="0"/>
                <a:ea typeface="MS Mincho" pitchFamily="49" charset="-128"/>
              </a:rPr>
              <a:t>               </a:t>
            </a:r>
            <a:r>
              <a:rPr lang="ca-ES" sz="1200" b="1" dirty="0" err="1">
                <a:solidFill>
                  <a:srgbClr val="B48500"/>
                </a:solidFill>
                <a:latin typeface="Arial Narrow" pitchFamily="34" charset="0"/>
                <a:ea typeface="MS Mincho" pitchFamily="49" charset="-128"/>
              </a:rPr>
              <a:t>Secretaría</a:t>
            </a:r>
            <a:r>
              <a:rPr lang="ca-ES" sz="1200" b="1" dirty="0">
                <a:solidFill>
                  <a:srgbClr val="B48500"/>
                </a:solidFill>
                <a:latin typeface="Arial Narrow" pitchFamily="34" charset="0"/>
                <a:ea typeface="MS Mincho" pitchFamily="49" charset="-128"/>
              </a:rPr>
              <a:t> </a:t>
            </a:r>
            <a:r>
              <a:rPr lang="ca-ES" sz="1200" b="1" dirty="0" err="1">
                <a:solidFill>
                  <a:srgbClr val="B48500"/>
                </a:solidFill>
                <a:latin typeface="Arial Narrow" pitchFamily="34" charset="0"/>
                <a:ea typeface="MS Mincho" pitchFamily="49" charset="-128"/>
              </a:rPr>
              <a:t>técnica</a:t>
            </a:r>
            <a:endParaRPr lang="ca-ES" sz="1200" b="1" dirty="0">
              <a:solidFill>
                <a:srgbClr val="B48500"/>
              </a:solidFill>
              <a:latin typeface="Arial Narrow" pitchFamily="34" charset="0"/>
              <a:ea typeface="MS Mincho" pitchFamily="49" charset="-128"/>
            </a:endParaRPr>
          </a:p>
          <a:p>
            <a:endParaRPr lang="ca-ES" sz="1200" dirty="0">
              <a:solidFill>
                <a:srgbClr val="B48500"/>
              </a:solidFill>
              <a:latin typeface="Arial Narrow" pitchFamily="34" charset="0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ca-ES" sz="1100" dirty="0">
                <a:latin typeface="Arial Narrow" pitchFamily="34" charset="0"/>
                <a:ea typeface="MS Mincho" pitchFamily="49" charset="-128"/>
              </a:rPr>
              <a:t>Servicio de </a:t>
            </a: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Neumología</a:t>
            </a:r>
            <a:r>
              <a:rPr lang="ca-ES" sz="1100" dirty="0">
                <a:latin typeface="Arial Narrow" pitchFamily="34" charset="0"/>
                <a:ea typeface="MS Mincho" pitchFamily="49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Área</a:t>
            </a:r>
            <a:r>
              <a:rPr lang="ca-ES" sz="1100" dirty="0">
                <a:latin typeface="Arial Narrow" pitchFamily="34" charset="0"/>
                <a:ea typeface="MS Mincho" pitchFamily="49" charset="-128"/>
              </a:rPr>
              <a:t> General </a:t>
            </a:r>
          </a:p>
          <a:p>
            <a:pPr>
              <a:lnSpc>
                <a:spcPct val="150000"/>
              </a:lnSpc>
            </a:pPr>
            <a:r>
              <a:rPr lang="ca-ES" sz="1100" dirty="0">
                <a:latin typeface="Arial Narrow" pitchFamily="34" charset="0"/>
                <a:ea typeface="MS Mincho" pitchFamily="49" charset="-128"/>
              </a:rPr>
              <a:t>Hospital </a:t>
            </a: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Universitario</a:t>
            </a:r>
            <a:r>
              <a:rPr lang="ca-ES" sz="1100" dirty="0">
                <a:latin typeface="Arial Narrow" pitchFamily="34" charset="0"/>
                <a:ea typeface="MS Mincho" pitchFamily="49" charset="-128"/>
              </a:rPr>
              <a:t> Vall </a:t>
            </a: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ca-ES" sz="1100" dirty="0">
                <a:latin typeface="Arial Narrow" pitchFamily="34" charset="0"/>
                <a:ea typeface="MS Mincho" pitchFamily="49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Paseo</a:t>
            </a:r>
            <a:r>
              <a:rPr lang="ca-ES" sz="1100" dirty="0">
                <a:latin typeface="Arial Narrow" pitchFamily="34" charset="0"/>
                <a:ea typeface="MS Mincho" pitchFamily="49" charset="-128"/>
              </a:rPr>
              <a:t> Vall </a:t>
            </a: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d’Hebron</a:t>
            </a:r>
            <a:r>
              <a:rPr lang="ca-ES" sz="1100" dirty="0">
                <a:latin typeface="Arial Narrow" pitchFamily="34" charset="0"/>
                <a:ea typeface="MS Mincho" pitchFamily="49" charset="-128"/>
              </a:rPr>
              <a:t>, 119-129</a:t>
            </a:r>
          </a:p>
          <a:p>
            <a:pPr>
              <a:lnSpc>
                <a:spcPct val="150000"/>
              </a:lnSpc>
            </a:pPr>
            <a:r>
              <a:rPr lang="ca-ES" sz="1100" dirty="0">
                <a:latin typeface="Arial Narrow" pitchFamily="34" charset="0"/>
                <a:ea typeface="MS Mincho" pitchFamily="49" charset="-128"/>
              </a:rPr>
              <a:t>08035 Barcelona </a:t>
            </a:r>
          </a:p>
          <a:p>
            <a:pPr>
              <a:lnSpc>
                <a:spcPct val="150000"/>
              </a:lnSpc>
            </a:pPr>
            <a:r>
              <a:rPr lang="ca-ES" sz="1100" dirty="0">
                <a:latin typeface="Arial Narrow" pitchFamily="34" charset="0"/>
                <a:ea typeface="MS Mincho" pitchFamily="49" charset="-128"/>
              </a:rPr>
              <a:t>Tel. 93 274 61 57</a:t>
            </a:r>
          </a:p>
          <a:p>
            <a:pPr>
              <a:lnSpc>
                <a:spcPct val="150000"/>
              </a:lnSpc>
            </a:pPr>
            <a:r>
              <a:rPr lang="ca-ES" sz="1100" dirty="0">
                <a:latin typeface="Arial Narrow" pitchFamily="34" charset="0"/>
                <a:ea typeface="MS Mincho" pitchFamily="49" charset="-128"/>
              </a:rPr>
              <a:t>Tel. y fax 93 274 60 83</a:t>
            </a:r>
          </a:p>
          <a:p>
            <a:pPr>
              <a:lnSpc>
                <a:spcPct val="150000"/>
              </a:lnSpc>
            </a:pP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Horario</a:t>
            </a:r>
            <a:r>
              <a:rPr lang="ca-ES" sz="1100" dirty="0">
                <a:latin typeface="Arial Narrow" pitchFamily="34" charset="0"/>
                <a:ea typeface="MS Mincho" pitchFamily="49" charset="-128"/>
              </a:rPr>
              <a:t>: de 08.00 a 17.00 </a:t>
            </a:r>
            <a:r>
              <a:rPr lang="ca-ES" sz="1100" dirty="0" err="1">
                <a:latin typeface="Arial Narrow" pitchFamily="34" charset="0"/>
                <a:ea typeface="MS Mincho" pitchFamily="49" charset="-128"/>
              </a:rPr>
              <a:t>horas</a:t>
            </a:r>
            <a:endParaRPr lang="ca-ES" sz="1100" dirty="0">
              <a:latin typeface="Arial Narrow" pitchFamily="34" charset="0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endParaRPr lang="ca-ES" sz="600" dirty="0">
              <a:latin typeface="Arial Narrow" pitchFamily="34" charset="0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ca-ES" sz="12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pneumo</a:t>
            </a:r>
            <a:r>
              <a:rPr lang="ca-ES" sz="12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@</a:t>
            </a:r>
            <a:r>
              <a:rPr lang="ca-ES" sz="1200" dirty="0" err="1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  <a:ea typeface="MS Mincho" pitchFamily="49" charset="-128"/>
              </a:rPr>
              <a:t>vhebron.net</a:t>
            </a:r>
            <a:endParaRPr lang="ca-ES" sz="1200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  <a:ea typeface="MS Mincho" pitchFamily="49" charset="-128"/>
            </a:endParaRPr>
          </a:p>
          <a:p>
            <a:pPr>
              <a:lnSpc>
                <a:spcPct val="150000"/>
              </a:lnSpc>
            </a:pPr>
            <a:r>
              <a:rPr lang="es-ES_tradnl" sz="1200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mmurillo@vhebron.net</a:t>
            </a:r>
            <a:endParaRPr lang="es-ES_tradnl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5" name="Picture 4" descr="ANd9GcQIG-hK1vHd1OkMCKYuW-mhe5zN0tfPzL6cCXjk1f2d2J7KU2p8owt9O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984" y="323528"/>
            <a:ext cx="476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268760" y="899592"/>
            <a:ext cx="793179" cy="360041"/>
          </a:xfrm>
          <a:prstGeom prst="ellipse">
            <a:avLst/>
          </a:prstGeom>
          <a:noFill/>
          <a:ln w="19050">
            <a:solidFill>
              <a:srgbClr val="B485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04664" y="4304431"/>
            <a:ext cx="6264275" cy="4801314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8F8F8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200" b="1" dirty="0" smtClean="0">
                <a:solidFill>
                  <a:srgbClr val="B48500"/>
                </a:solidFill>
                <a:latin typeface="Arial Narrow" pitchFamily="34" charset="0"/>
              </a:rPr>
              <a:t>BOLETÍN DE INSCRIPCIÓN</a:t>
            </a:r>
          </a:p>
          <a:p>
            <a:pPr>
              <a:spcBef>
                <a:spcPct val="50000"/>
              </a:spcBef>
            </a:pPr>
            <a:r>
              <a:rPr lang="es-ES_tradnl" sz="1000" b="1" dirty="0" smtClean="0">
                <a:solidFill>
                  <a:srgbClr val="5F5F5F"/>
                </a:solidFill>
                <a:latin typeface="Arial Narrow" pitchFamily="34" charset="0"/>
              </a:rPr>
              <a:t>Apellidos </a:t>
            </a: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</a:rPr>
              <a:t>…………………………………………………………………………	Nombre …………………………………………………</a:t>
            </a: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</a:rPr>
              <a:t>Dirección ……………………………………………………………………………………………………………………………………………</a:t>
            </a: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</a:rPr>
              <a:t>Población …………………………………………….  Provincia …………………………………………….  CP ……………………………</a:t>
            </a: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</a:rPr>
              <a:t>Titulación:  Neumólogo </a:t>
            </a: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   M. residente    M. familia    DUE    Otra especialidad (especificar) ......………………………..</a:t>
            </a: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Servicio  .……………………………………………………….  Centro de trabajo ……………………………………………………………</a:t>
            </a: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Dirección del centro de trabajo …………………………………………………………………………………………………………………</a:t>
            </a: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Teléfono …………………………  Fax ………………………… E-mail ………………………………………………………………………..</a:t>
            </a:r>
          </a:p>
          <a:p>
            <a:pPr>
              <a:spcBef>
                <a:spcPct val="50000"/>
              </a:spcBef>
            </a:pPr>
            <a:endParaRPr lang="es-ES_tradnl" sz="500" b="1" dirty="0" smtClean="0">
              <a:solidFill>
                <a:srgbClr val="B48500"/>
              </a:solidFill>
              <a:latin typeface="Arial Narrow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s-ES_tradnl" sz="1100" b="1" dirty="0" smtClean="0">
                <a:solidFill>
                  <a:srgbClr val="B48500"/>
                </a:solidFill>
                <a:latin typeface="Arial Narrow" pitchFamily="34" charset="0"/>
                <a:sym typeface="Wingdings" pitchFamily="2" charset="2"/>
              </a:rPr>
              <a:t>CUOTA DE INSCRIPCIÓN </a:t>
            </a: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	  Curso y </a:t>
            </a:r>
            <a:r>
              <a:rPr lang="es-ES_tradnl" sz="1000" b="1" dirty="0" err="1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Simposium</a:t>
            </a:r>
            <a:r>
              <a:rPr lang="es-ES_tradnl" sz="1000" b="1" dirty="0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* 	300 </a:t>
            </a:r>
            <a:r>
              <a:rPr lang="es-ES_tradnl" sz="1000" b="1" dirty="0" smtClean="0">
                <a:solidFill>
                  <a:srgbClr val="5F5F5F"/>
                </a:solidFill>
                <a:latin typeface="Arial Narrow" pitchFamily="34" charset="0"/>
                <a:sym typeface="Wingdings" pitchFamily="2" charset="2"/>
              </a:rPr>
              <a:t>€</a:t>
            </a:r>
            <a:endParaRPr lang="es-ES_tradnl" sz="10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s-ES_tradnl" sz="1000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es-ES_tradnl" sz="10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  Sólo </a:t>
            </a:r>
            <a:r>
              <a:rPr lang="es-ES_tradnl" sz="1000" b="1" dirty="0" err="1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Simposium</a:t>
            </a:r>
            <a:r>
              <a:rPr lang="es-ES_tradnl" sz="10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* (viernes </a:t>
            </a:r>
            <a:r>
              <a:rPr lang="es-ES_tradnl" sz="10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27)</a:t>
            </a:r>
            <a:r>
              <a:rPr lang="es-ES_tradnl" sz="1000" b="1" dirty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	100 €          </a:t>
            </a:r>
          </a:p>
          <a:p>
            <a:pPr>
              <a:spcBef>
                <a:spcPct val="50000"/>
              </a:spcBef>
            </a:pPr>
            <a:r>
              <a:rPr lang="es-ES_tradnl" sz="800" i="1" dirty="0" smtClean="0">
                <a:latin typeface="Arial Narrow" pitchFamily="34" charset="0"/>
                <a:sym typeface="Wingdings" pitchFamily="2" charset="2"/>
              </a:rPr>
              <a:t>* </a:t>
            </a:r>
            <a:r>
              <a:rPr lang="es-ES_tradnl" sz="800" i="1" dirty="0">
                <a:latin typeface="Arial Narrow" pitchFamily="34" charset="0"/>
                <a:sym typeface="Wingdings" pitchFamily="2" charset="2"/>
              </a:rPr>
              <a:t>La inscripción incluye: documentación, libro de resumen y pausa-café. NO INCLUYE ALMUERZO.</a:t>
            </a:r>
            <a:endParaRPr lang="es-ES_tradnl" sz="1000" b="1" dirty="0">
              <a:latin typeface="Arial Narrow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endParaRPr lang="es-ES_tradnl" sz="100" b="1" dirty="0" smtClean="0">
              <a:solidFill>
                <a:srgbClr val="B48500"/>
              </a:solidFill>
              <a:latin typeface="Arial Narrow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s-ES_tradnl" sz="1100" b="1" dirty="0" smtClean="0">
                <a:solidFill>
                  <a:srgbClr val="B48500"/>
                </a:solidFill>
                <a:latin typeface="Arial Narrow" pitchFamily="34" charset="0"/>
                <a:sym typeface="Wingdings" pitchFamily="2" charset="2"/>
              </a:rPr>
              <a:t>FORMA </a:t>
            </a:r>
            <a:r>
              <a:rPr lang="es-ES_tradnl" sz="1100" b="1" dirty="0">
                <a:solidFill>
                  <a:srgbClr val="B48500"/>
                </a:solidFill>
                <a:latin typeface="Arial Narrow" pitchFamily="34" charset="0"/>
                <a:sym typeface="Wingdings" pitchFamily="2" charset="2"/>
              </a:rPr>
              <a:t>DE PAGO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o"/>
            </a:pPr>
            <a:r>
              <a:rPr lang="es-ES_tradnl" sz="1000" b="1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TRANSFERENCIA BANCARIA </a:t>
            </a:r>
            <a:r>
              <a:rPr lang="es-ES_tradnl" sz="1000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a la entidad “</a:t>
            </a:r>
            <a:r>
              <a:rPr lang="es-ES_tradnl" sz="1000" b="1" dirty="0">
                <a:latin typeface="Arial Narrow" pitchFamily="34" charset="0"/>
                <a:sym typeface="Wingdings" pitchFamily="2" charset="2"/>
              </a:rPr>
              <a:t>L</a:t>
            </a:r>
            <a:r>
              <a:rPr lang="es-ES_tradnl" sz="1000" b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a </a:t>
            </a:r>
            <a:r>
              <a:rPr lang="es-ES_tradnl" sz="1000" b="1" dirty="0" err="1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Caixa</a:t>
            </a:r>
            <a:r>
              <a:rPr lang="es-ES_tradnl" sz="1000" b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”, número de cuenta bancaria: IBAN ES73  </a:t>
            </a:r>
            <a:r>
              <a:rPr lang="es-ES_tradnl" sz="1000" b="1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2100 0764 </a:t>
            </a:r>
            <a:r>
              <a:rPr lang="es-ES_tradnl" sz="1000" b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3202 0010 9780 </a:t>
            </a:r>
            <a:endParaRPr lang="es-ES_tradnl" sz="1000" b="1" dirty="0">
              <a:solidFill>
                <a:srgbClr val="333333"/>
              </a:solidFill>
              <a:latin typeface="Arial Narrow" pitchFamily="34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_tradnl" sz="10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   </a:t>
            </a:r>
            <a:r>
              <a:rPr lang="es-ES_tradnl" sz="1000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de la </a:t>
            </a:r>
            <a:r>
              <a:rPr lang="es-ES_tradnl" sz="1000" i="1" dirty="0" err="1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Fundació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s-ES_tradnl" sz="1000" i="1" dirty="0" err="1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Vall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s-ES_tradnl" sz="1000" i="1" dirty="0" err="1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d’Hebron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s-ES_tradnl" sz="1000" i="1" dirty="0" err="1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Institut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de Recerca </a:t>
            </a:r>
            <a:r>
              <a:rPr lang="es-ES_tradnl" sz="1000" i="1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NIF G-60 594 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009. (</a:t>
            </a:r>
            <a:r>
              <a:rPr lang="es-ES_tradnl" sz="1000" b="1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Referencia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: XXIX Curso de Avances en Neumología </a:t>
            </a:r>
            <a:r>
              <a:rPr lang="es-ES_tradnl" sz="1000" i="1" dirty="0" err="1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Vall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   </a:t>
            </a:r>
            <a:r>
              <a:rPr lang="es-ES_tradnl" sz="1000" i="1" dirty="0" err="1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d’Hebron</a:t>
            </a:r>
            <a:r>
              <a:rPr lang="es-ES_tradnl" sz="1000" i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).</a:t>
            </a:r>
            <a:endParaRPr lang="es-ES_tradnl" sz="1000" i="1" dirty="0">
              <a:solidFill>
                <a:srgbClr val="333333"/>
              </a:solidFill>
              <a:latin typeface="Arial Narrow" pitchFamily="34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_tradnl" sz="1000" b="1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   </a:t>
            </a:r>
            <a:r>
              <a:rPr lang="es-ES_tradnl" sz="10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Es necesario enviar por </a:t>
            </a:r>
            <a:r>
              <a:rPr lang="es-ES_tradnl" sz="1000" b="1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FAX al 93 274 60 83 o por correo electrónico</a:t>
            </a:r>
            <a:r>
              <a:rPr lang="es-ES_tradnl" sz="10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(</a:t>
            </a:r>
            <a:r>
              <a:rPr lang="es-ES_tradnl" sz="1000" b="1" dirty="0" smtClean="0">
                <a:latin typeface="Arial Narrow" pitchFamily="34" charset="0"/>
                <a:sym typeface="Wingdings" pitchFamily="2" charset="2"/>
              </a:rPr>
              <a:t>pneumo@vhebron.net </a:t>
            </a:r>
            <a:r>
              <a:rPr lang="es-ES_tradnl" sz="1000" b="1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- mmurillo@vhebron.net</a:t>
            </a:r>
            <a:r>
              <a:rPr lang="es-ES_tradnl" sz="1000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) </a:t>
            </a: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_tradnl" sz="1000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    la </a:t>
            </a:r>
            <a:r>
              <a:rPr lang="es-ES_tradnl" sz="10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copia de dicha </a:t>
            </a:r>
            <a:r>
              <a:rPr lang="es-ES_tradnl" sz="1000" dirty="0" smtClean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transferencia. </a:t>
            </a:r>
            <a:endParaRPr lang="es-ES_tradnl" sz="1000" dirty="0">
              <a:solidFill>
                <a:srgbClr val="333333"/>
              </a:solidFill>
              <a:latin typeface="Arial Narrow" pitchFamily="34" charset="0"/>
              <a:sym typeface="Wingdings" pitchFamily="2" charset="2"/>
            </a:endParaRPr>
          </a:p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s-ES_tradnl" sz="10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   junto con el boletín de inscripción a la Secretaría técnica.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_tradnl" sz="10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</a:t>
            </a:r>
            <a:r>
              <a:rPr lang="es-ES_tradnl" sz="1000" b="1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PAGO EN EFECTIVO</a:t>
            </a:r>
            <a:r>
              <a:rPr lang="es-ES_tradnl" sz="10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 el primer día del Curso </a:t>
            </a:r>
            <a:r>
              <a:rPr lang="es-ES_tradnl" sz="9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(</a:t>
            </a:r>
            <a:r>
              <a:rPr lang="es-ES_tradnl" sz="900" b="1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IMPORTANTE</a:t>
            </a:r>
            <a:r>
              <a:rPr lang="es-ES_tradnl" sz="900" dirty="0">
                <a:solidFill>
                  <a:srgbClr val="333333"/>
                </a:solidFill>
                <a:latin typeface="Arial Narrow" pitchFamily="34" charset="0"/>
                <a:sym typeface="Wingdings" pitchFamily="2" charset="2"/>
              </a:rPr>
              <a:t>: se deberá enviar este boletín de inscripción antes del inicio del Curso). 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0" y="3779912"/>
            <a:ext cx="6858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3140968" y="3548831"/>
            <a:ext cx="576263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dirty="0">
                <a:sym typeface="Wingdings" pitchFamily="2" charset="2"/>
              </a:rPr>
              <a:t>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132856" y="899592"/>
            <a:ext cx="72008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900" b="1" dirty="0">
                <a:solidFill>
                  <a:srgbClr val="B48500"/>
                </a:solidFill>
              </a:rPr>
              <a:t>Salón de actos 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1916832" y="1115616"/>
            <a:ext cx="2880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22" name="Imagen 2" descr="E:\Documents and Settings\gsoria\Escritorio\Imatge Corporativa 2012\LOGOS HVH\vh logo\vh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3851920"/>
            <a:ext cx="864096" cy="43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11511</TotalTime>
  <Words>1445</Words>
  <Application>Microsoft Office PowerPoint</Application>
  <PresentationFormat>Presentación en pantalla (4:3)</PresentationFormat>
  <Paragraphs>310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Origen</vt:lpstr>
      <vt:lpstr>XXIX Curso de avances en neumología  Vall d’Hebron  &amp; International symposium on  interstitial lung diseases (ILD)*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HUVH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XVIII Curso de avances en neumología vall d’hebron</dc:title>
  <dc:creator>mmurillo</dc:creator>
  <cp:lastModifiedBy>Carlos</cp:lastModifiedBy>
  <cp:revision>857</cp:revision>
  <dcterms:created xsi:type="dcterms:W3CDTF">2013-09-30T08:37:14Z</dcterms:created>
  <dcterms:modified xsi:type="dcterms:W3CDTF">2014-12-28T22:40:09Z</dcterms:modified>
</cp:coreProperties>
</file>